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65" r:id="rId5"/>
    <p:sldId id="294" r:id="rId6"/>
    <p:sldId id="288" r:id="rId7"/>
    <p:sldId id="300" r:id="rId8"/>
    <p:sldId id="286" r:id="rId9"/>
    <p:sldId id="301" r:id="rId10"/>
    <p:sldId id="302" r:id="rId11"/>
    <p:sldId id="303" r:id="rId12"/>
    <p:sldId id="287" r:id="rId13"/>
    <p:sldId id="299" r:id="rId14"/>
    <p:sldId id="280" r:id="rId15"/>
    <p:sldId id="305" r:id="rId16"/>
    <p:sldId id="297" r:id="rId17"/>
    <p:sldId id="298" r:id="rId18"/>
    <p:sldId id="284" r:id="rId19"/>
    <p:sldId id="290" r:id="rId20"/>
    <p:sldId id="3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garra, Gerard" initials="CG" lastIdx="6" clrIdx="0">
    <p:extLst>
      <p:ext uri="{19B8F6BF-5375-455C-9EA6-DF929625EA0E}">
        <p15:presenceInfo xmlns:p15="http://schemas.microsoft.com/office/powerpoint/2012/main" userId="S::gerard.cegarra@accenture.com::f8afeeea-0933-4124-86d6-60122a099a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90"/>
    <a:srgbClr val="00B050"/>
    <a:srgbClr val="7500C0"/>
    <a:srgbClr val="FF3246"/>
    <a:srgbClr val="F2F2F2"/>
    <a:srgbClr val="F0E7FF"/>
    <a:srgbClr val="E5CDFF"/>
    <a:srgbClr val="DCAFFF"/>
    <a:srgbClr val="0072F0"/>
    <a:srgbClr val="004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6029" autoAdjust="0"/>
  </p:normalViewPr>
  <p:slideViewPr>
    <p:cSldViewPr snapToGrid="0">
      <p:cViewPr varScale="1">
        <p:scale>
          <a:sx n="106" d="100"/>
          <a:sy n="106" d="100"/>
        </p:scale>
        <p:origin x="672" y="11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6/10/2022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err="1"/>
              <a:t>Pq</a:t>
            </a:r>
            <a:r>
              <a:rPr lang="es-ES_tradnl"/>
              <a:t> hoy se habla de esto, que es, tecnología, </a:t>
            </a:r>
            <a:r>
              <a:rPr lang="es-ES_tradnl" err="1"/>
              <a:t>gpt</a:t>
            </a:r>
            <a:r>
              <a:rPr lang="es-ES_tradnl"/>
              <a:t>, </a:t>
            </a:r>
            <a:r>
              <a:rPr lang="es-ES_tradnl" err="1"/>
              <a:t>transformers</a:t>
            </a:r>
            <a:endParaRPr lang="es-ES_tradnl"/>
          </a:p>
          <a:p>
            <a:r>
              <a:rPr lang="es-ES_tradnl"/>
              <a:t>Diferenciación en base a la tecnología</a:t>
            </a:r>
          </a:p>
          <a:p>
            <a:endParaRPr lang="es-ES_tradnl"/>
          </a:p>
          <a:p>
            <a:r>
              <a:rPr lang="es-ES_tradnl"/>
              <a:t>Referencia a los principales modelos</a:t>
            </a:r>
          </a:p>
          <a:p>
            <a:endParaRPr lang="es-ES"/>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a:p>
        </p:txBody>
      </p:sp>
    </p:spTree>
    <p:extLst>
      <p:ext uri="{BB962C8B-B14F-4D97-AF65-F5344CB8AC3E}">
        <p14:creationId xmlns:p14="http://schemas.microsoft.com/office/powerpoint/2010/main" val="3408648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a:p>
        </p:txBody>
      </p:sp>
    </p:spTree>
    <p:extLst>
      <p:ext uri="{BB962C8B-B14F-4D97-AF65-F5344CB8AC3E}">
        <p14:creationId xmlns:p14="http://schemas.microsoft.com/office/powerpoint/2010/main" val="3387182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a:p>
        </p:txBody>
      </p:sp>
    </p:spTree>
    <p:extLst>
      <p:ext uri="{BB962C8B-B14F-4D97-AF65-F5344CB8AC3E}">
        <p14:creationId xmlns:p14="http://schemas.microsoft.com/office/powerpoint/2010/main" val="1622212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a:p>
        </p:txBody>
      </p:sp>
    </p:spTree>
    <p:extLst>
      <p:ext uri="{BB962C8B-B14F-4D97-AF65-F5344CB8AC3E}">
        <p14:creationId xmlns:p14="http://schemas.microsoft.com/office/powerpoint/2010/main" val="60261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Las soluciones de generación inteligente de código rompe la barrera de las soluciones tradicionales deterministas, gracias a que han aprendido habilidades de programación a partir de haber visto millones de ejemplos de código. Las soluciones actuales se pueden separar en tres niveles:</a:t>
            </a:r>
          </a:p>
          <a:p>
            <a:pPr>
              <a:lnSpc>
                <a:spcPct val="107000"/>
              </a:lnSpc>
              <a:spcAft>
                <a:spcPts val="800"/>
              </a:spcAft>
            </a:pPr>
            <a:endPar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b="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1. </a:t>
            </a:r>
            <a:r>
              <a:rPr lang="es-ES" sz="1800" b="1">
                <a:effectLst/>
                <a:latin typeface="Calibri" panose="020F0502020204030204" pitchFamily="34" charset="0"/>
                <a:ea typeface="Calibri" panose="020F0502020204030204" pitchFamily="34" charset="0"/>
                <a:cs typeface="Times New Roman" panose="02020603050405020304" pitchFamily="18" charset="0"/>
              </a:rPr>
              <a:t>Completado de palabra</a:t>
            </a:r>
          </a:p>
          <a:p>
            <a:pPr>
              <a:lnSpc>
                <a:spcPct val="107000"/>
              </a:lnSpc>
              <a:spcAft>
                <a:spcPts val="800"/>
              </a:spcAft>
            </a:pPr>
            <a:r>
              <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Herramientas que extienden la sugerencia de completado de la palabra que se está escribiendo, priorizando de forma inteligente aquellas opciones que encajan según el contexto del código que ya está escrito.</a:t>
            </a:r>
          </a:p>
          <a:p>
            <a:pPr>
              <a:lnSpc>
                <a:spcPct val="107000"/>
              </a:lnSpc>
              <a:spcAft>
                <a:spcPts val="800"/>
              </a:spcAft>
            </a:pPr>
            <a:endPar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b="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2. </a:t>
            </a:r>
            <a:r>
              <a:rPr lang="es-ES" sz="1800" b="1">
                <a:effectLst/>
                <a:latin typeface="Calibri" panose="020F0502020204030204" pitchFamily="34" charset="0"/>
                <a:ea typeface="Calibri" panose="020F0502020204030204" pitchFamily="34" charset="0"/>
                <a:cs typeface="Times New Roman" panose="02020603050405020304" pitchFamily="18" charset="0"/>
              </a:rPr>
              <a:t>Completado de línea</a:t>
            </a:r>
          </a:p>
          <a:p>
            <a:pPr>
              <a:lnSpc>
                <a:spcPct val="107000"/>
              </a:lnSpc>
              <a:spcAft>
                <a:spcPts val="800"/>
              </a:spcAft>
            </a:pPr>
            <a:r>
              <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Herramientas que sugieren la forma de completar la línea de forma inteligente, ampliando el abanico de sugerencias más allá de las de las referencias disponibles en el contexto del programa.</a:t>
            </a:r>
          </a:p>
          <a:p>
            <a:pPr>
              <a:lnSpc>
                <a:spcPct val="107000"/>
              </a:lnSpc>
              <a:spcAft>
                <a:spcPts val="800"/>
              </a:spcAft>
            </a:pPr>
            <a:endPar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b="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3.</a:t>
            </a:r>
            <a:r>
              <a:rPr lang="es-ES" sz="1800" b="1">
                <a:effectLst/>
                <a:latin typeface="Calibri" panose="020F0502020204030204" pitchFamily="34" charset="0"/>
                <a:ea typeface="Calibri" panose="020F0502020204030204" pitchFamily="34" charset="0"/>
                <a:cs typeface="Times New Roman" panose="02020603050405020304" pitchFamily="18" charset="0"/>
              </a:rPr>
              <a:t>Completado de bloque</a:t>
            </a:r>
          </a:p>
          <a:p>
            <a:pPr>
              <a:lnSpc>
                <a:spcPct val="107000"/>
              </a:lnSpc>
              <a:spcAft>
                <a:spcPts val="800"/>
              </a:spcAft>
            </a:pPr>
            <a:r>
              <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Herramientas que generan bloques de código completos, implementando de inicio a fin la funcionalidad que el desarrollador tiene en mente.</a:t>
            </a:r>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a:p>
        </p:txBody>
      </p:sp>
    </p:spTree>
    <p:extLst>
      <p:ext uri="{BB962C8B-B14F-4D97-AF65-F5344CB8AC3E}">
        <p14:creationId xmlns:p14="http://schemas.microsoft.com/office/powerpoint/2010/main" val="1437346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a:p>
        </p:txBody>
      </p:sp>
    </p:spTree>
    <p:extLst>
      <p:ext uri="{BB962C8B-B14F-4D97-AF65-F5344CB8AC3E}">
        <p14:creationId xmlns:p14="http://schemas.microsoft.com/office/powerpoint/2010/main" val="674426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err="1"/>
              <a:t>OpenAi</a:t>
            </a:r>
            <a:r>
              <a:rPr lang="es-ES_tradnl"/>
              <a:t>, </a:t>
            </a:r>
            <a:r>
              <a:rPr lang="es-ES_tradnl" err="1"/>
              <a:t>Github</a:t>
            </a:r>
            <a:r>
              <a:rPr lang="es-ES_tradnl"/>
              <a:t>, Microsoft: Codex</a:t>
            </a:r>
          </a:p>
          <a:p>
            <a:r>
              <a:rPr lang="es-ES_tradnl"/>
              <a:t>Microsoft: </a:t>
            </a:r>
            <a:r>
              <a:rPr lang="es-ES_tradnl" err="1"/>
              <a:t>CodeXGLUE</a:t>
            </a:r>
            <a:endParaRPr lang="es-ES_tradnl"/>
          </a:p>
          <a:p>
            <a:r>
              <a:rPr lang="es-ES_tradnl"/>
              <a:t>IBM: </a:t>
            </a:r>
            <a:r>
              <a:rPr lang="es-ES_tradnl" err="1"/>
              <a:t>CodeNet</a:t>
            </a:r>
            <a:endParaRPr lang="es-ES_tradnl"/>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a:p>
        </p:txBody>
      </p:sp>
    </p:spTree>
    <p:extLst>
      <p:ext uri="{BB962C8B-B14F-4D97-AF65-F5344CB8AC3E}">
        <p14:creationId xmlns:p14="http://schemas.microsoft.com/office/powerpoint/2010/main" val="267545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a:p>
        </p:txBody>
      </p:sp>
    </p:spTree>
    <p:extLst>
      <p:ext uri="{BB962C8B-B14F-4D97-AF65-F5344CB8AC3E}">
        <p14:creationId xmlns:p14="http://schemas.microsoft.com/office/powerpoint/2010/main" val="54247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El rendimiento de Codex es muy parecido entre la evaluación sobre </a:t>
            </a:r>
            <a:r>
              <a:rPr lang="es-ES_tradnl" dirty="0" err="1"/>
              <a:t>HumanEval</a:t>
            </a:r>
            <a:r>
              <a:rPr lang="es-ES_tradnl" dirty="0"/>
              <a:t> (28,81%) y APPS (22,78%) (k=1). Esto demuestra la robustez del modelo que obtiene meticas similares al ser evaluado sobre dos </a:t>
            </a:r>
            <a:r>
              <a:rPr lang="es-ES_tradnl" dirty="0" err="1"/>
              <a:t>datasets</a:t>
            </a:r>
            <a:r>
              <a:rPr lang="es-ES_tradnl" dirty="0"/>
              <a:t> totalmente independientes.</a:t>
            </a:r>
          </a:p>
          <a:p>
            <a:endParaRPr lang="es-ES_tradnl" dirty="0"/>
          </a:p>
          <a:p>
            <a:r>
              <a:rPr lang="es-ES_tradnl" dirty="0"/>
              <a:t>Elevados porcentajes de generación de código correcto:</a:t>
            </a:r>
          </a:p>
          <a:p>
            <a:r>
              <a:rPr lang="es-ES_tradnl" dirty="0"/>
              <a:t>	* 72,31% en </a:t>
            </a:r>
            <a:r>
              <a:rPr lang="es-ES_tradnl" dirty="0" err="1"/>
              <a:t>HumanEval</a:t>
            </a:r>
            <a:r>
              <a:rPr lang="es-ES_tradnl" dirty="0"/>
              <a:t> con Codex (K=100)</a:t>
            </a:r>
          </a:p>
          <a:p>
            <a:r>
              <a:rPr lang="es-ES_tradnl" dirty="0"/>
              <a:t>	* 20%~30% en </a:t>
            </a:r>
            <a:r>
              <a:rPr lang="es-ES_tradnl" dirty="0" err="1"/>
              <a:t>HumanEval</a:t>
            </a:r>
            <a:r>
              <a:rPr lang="es-ES_tradnl" dirty="0"/>
              <a:t> y APPS con Codex (K=1)</a:t>
            </a:r>
          </a:p>
          <a:p>
            <a:endParaRPr lang="es-ES_tradnl" dirty="0"/>
          </a:p>
          <a:p>
            <a:r>
              <a:rPr lang="es-ES_tradnl" dirty="0"/>
              <a:t>La robustez y los porcentajes elevados de éxito, sobre todo para K=1 (que propone un mayor reto para los modelos al tener solo una oportunidad de generar el código correcto para cada uno de los problemas), demuestran una habilidad de programación por parte de estas soluciones que merece ser considerada para aplicarse al desarrollo de aplicaciones comerciales.</a:t>
            </a:r>
          </a:p>
          <a:p>
            <a:endParaRPr lang="es-ES_tradnl" dirty="0"/>
          </a:p>
          <a:p>
            <a:r>
              <a:rPr lang="es-ES_tradnl" dirty="0"/>
              <a:t>El numero de preguntas y </a:t>
            </a:r>
            <a:r>
              <a:rPr lang="es-ES_tradnl" dirty="0" err="1"/>
              <a:t>queries</a:t>
            </a:r>
            <a:r>
              <a:rPr lang="es-ES_tradnl" dirty="0"/>
              <a:t> usadas para las pruebas de los dos modelos sobre Spider no está especificado en las publicaciones. Pueden cambiar según el modelo probado y el tipo de prueba. Como aproximación, uno de los tipos de prueba publicado (no usado en estas pruebas) contiene 2147 </a:t>
            </a:r>
            <a:r>
              <a:rPr lang="es-ES_tradnl" dirty="0" err="1"/>
              <a:t>queries</a:t>
            </a:r>
            <a:r>
              <a:rPr lang="es-ES_tradnl" dirty="0"/>
              <a:t> de prueba. Otra separación propuesta (usada en el caso de (5)) es usar un conjunto de prueba con 40 bases de datos distintas no usadas para el entrenamiento (pero no se indica el número de </a:t>
            </a:r>
            <a:r>
              <a:rPr lang="es-ES_tradnl" dirty="0" err="1"/>
              <a:t>queries</a:t>
            </a:r>
            <a:r>
              <a:rPr lang="es-ES_tradnl" dirty="0"/>
              <a:t> sobre estas bases de datos)</a:t>
            </a:r>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a:p>
        </p:txBody>
      </p:sp>
    </p:spTree>
    <p:extLst>
      <p:ext uri="{BB962C8B-B14F-4D97-AF65-F5344CB8AC3E}">
        <p14:creationId xmlns:p14="http://schemas.microsoft.com/office/powerpoint/2010/main" val="371651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Symbol" panose="05050102010706020507" pitchFamily="18" charset="2"/>
              <a:buNone/>
            </a:pPr>
            <a:r>
              <a:rPr lang="es-ES_tradnl" b="1"/>
              <a:t>1. </a:t>
            </a:r>
            <a:r>
              <a:rPr lang="es-ES" sz="1800" b="1">
                <a:effectLst/>
                <a:latin typeface="Calibri" panose="020F0502020204030204" pitchFamily="34" charset="0"/>
                <a:ea typeface="Calibri" panose="020F0502020204030204" pitchFamily="34" charset="0"/>
                <a:cs typeface="Times New Roman" panose="02020603050405020304" pitchFamily="18" charset="0"/>
              </a:rPr>
              <a:t>Reduce esfuerzos en el proceso de desarrollo</a:t>
            </a:r>
          </a:p>
          <a:p>
            <a:pPr>
              <a:lnSpc>
                <a:spcPct val="107000"/>
              </a:lnSpc>
              <a:spcAft>
                <a:spcPts val="800"/>
              </a:spcAft>
            </a:pPr>
            <a:r>
              <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Haciendo más productivos a los desarrolladores sugiriéndoles múltiples implementaciones del código en el que están trabajando, escribiéndoles los </a:t>
            </a:r>
            <a:r>
              <a:rPr lang="es-ES" sz="180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tests</a:t>
            </a:r>
            <a:r>
              <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unitarios de las funcionalidades, o incluso automatizando partes de la implementación de un producto de software.</a:t>
            </a:r>
          </a:p>
          <a:p>
            <a:pPr marL="0" lvl="0" indent="0">
              <a:lnSpc>
                <a:spcPct val="107000"/>
              </a:lnSpc>
              <a:spcAft>
                <a:spcPts val="800"/>
              </a:spcAft>
              <a:buFont typeface="Symbol" panose="05050102010706020507" pitchFamily="18" charset="2"/>
              <a:buNone/>
            </a:pPr>
            <a:endPar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Font typeface="Symbol" panose="05050102010706020507" pitchFamily="18" charset="2"/>
              <a:buNone/>
            </a:pPr>
            <a:r>
              <a:rPr lang="es-ES" sz="1800" b="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2. </a:t>
            </a:r>
            <a:r>
              <a:rPr lang="es-ES" sz="1800" b="1">
                <a:effectLst/>
                <a:latin typeface="Calibri" panose="020F0502020204030204" pitchFamily="34" charset="0"/>
                <a:ea typeface="Calibri" panose="020F0502020204030204" pitchFamily="34" charset="0"/>
                <a:cs typeface="Times New Roman" panose="02020603050405020304" pitchFamily="18" charset="0"/>
              </a:rPr>
              <a:t>Facilita el desarrollo de código simple por parte de usuarios no altamente especializados</a:t>
            </a:r>
          </a:p>
          <a:p>
            <a:pPr>
              <a:lnSpc>
                <a:spcPct val="107000"/>
              </a:lnSpc>
              <a:spcAft>
                <a:spcPts val="800"/>
              </a:spcAft>
            </a:pPr>
            <a:r>
              <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Haciendo más accesible la tarea de desarrollar, asistiendo a los usuarios sin un alto nivel de especialización con terminaciones, sugerencias o documentación.</a:t>
            </a:r>
          </a:p>
          <a:p>
            <a:pPr marL="0" lvl="0" indent="0">
              <a:lnSpc>
                <a:spcPct val="107000"/>
              </a:lnSpc>
              <a:spcAft>
                <a:spcPts val="800"/>
              </a:spcAft>
              <a:buFont typeface="Symbol" panose="05050102010706020507" pitchFamily="18" charset="2"/>
              <a:buNone/>
            </a:pPr>
            <a:endParaRPr lang="es-ES" sz="1800" b="1">
              <a:solidFill>
                <a:srgbClr val="4472C4"/>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Font typeface="Symbol" panose="05050102010706020507" pitchFamily="18" charset="2"/>
              <a:buNone/>
            </a:pPr>
            <a:r>
              <a:rPr lang="es-ES" sz="1800" b="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3. </a:t>
            </a:r>
            <a:r>
              <a:rPr lang="es-ES" sz="1800" b="1">
                <a:effectLst/>
                <a:latin typeface="Calibri" panose="020F0502020204030204" pitchFamily="34" charset="0"/>
                <a:ea typeface="Calibri" panose="020F0502020204030204" pitchFamily="34" charset="0"/>
                <a:cs typeface="Times New Roman" panose="02020603050405020304" pitchFamily="18" charset="0"/>
              </a:rPr>
              <a:t>Proporciona abordajes alternativos a un problema</a:t>
            </a:r>
          </a:p>
          <a:p>
            <a:pPr>
              <a:lnSpc>
                <a:spcPct val="107000"/>
              </a:lnSpc>
              <a:spcAft>
                <a:spcPts val="800"/>
              </a:spcAft>
            </a:pPr>
            <a:r>
              <a:rPr lang="es-ES" sz="18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Sugerirle diferentes soluciones a un desarrollador para un mismo problema puede aportar puntos de vista diferentes, dando lugar a soluciones más optimizadas, seguras, robustas, idiomáticas, …</a:t>
            </a:r>
            <a:endParaRPr lang="es-E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a:effectLst/>
              <a:latin typeface="Calibri" panose="020F0502020204030204" pitchFamily="34" charset="0"/>
              <a:ea typeface="Calibri" panose="020F0502020204030204" pitchFamily="34" charset="0"/>
              <a:cs typeface="Times New Roman" panose="02020603050405020304" pitchFamily="18" charset="0"/>
            </a:endParaRPr>
          </a:p>
          <a:p>
            <a:endParaRPr lang="es-ES"/>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a:p>
        </p:txBody>
      </p:sp>
    </p:spTree>
    <p:extLst>
      <p:ext uri="{BB962C8B-B14F-4D97-AF65-F5344CB8AC3E}">
        <p14:creationId xmlns:p14="http://schemas.microsoft.com/office/powerpoint/2010/main" val="222751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a:p>
        </p:txBody>
      </p:sp>
    </p:spTree>
    <p:extLst>
      <p:ext uri="{BB962C8B-B14F-4D97-AF65-F5344CB8AC3E}">
        <p14:creationId xmlns:p14="http://schemas.microsoft.com/office/powerpoint/2010/main" val="408601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228600">
              <a:spcAft>
                <a:spcPts val="1200"/>
              </a:spcAft>
            </a:pPr>
            <a:r>
              <a:rPr lang="es-ES_tradnl" noProof="0">
                <a:highlight>
                  <a:srgbClr val="FFFF00"/>
                </a:highlight>
              </a:rPr>
              <a:t>Añadir COBOL</a:t>
            </a:r>
          </a:p>
          <a:p>
            <a:pPr algn="l" defTabSz="228600">
              <a:spcAft>
                <a:spcPts val="1200"/>
              </a:spcAft>
            </a:pPr>
            <a:r>
              <a:rPr lang="es-ES_tradnl">
                <a:highlight>
                  <a:srgbClr val="FFFF00"/>
                </a:highlight>
              </a:rPr>
              <a:t>High </a:t>
            </a:r>
            <a:r>
              <a:rPr lang="es-ES_tradnl" err="1">
                <a:highlight>
                  <a:srgbClr val="FFFF00"/>
                </a:highlight>
              </a:rPr>
              <a:t>level</a:t>
            </a:r>
            <a:r>
              <a:rPr lang="es-ES_tradnl">
                <a:highlight>
                  <a:srgbClr val="FFFF00"/>
                </a:highlight>
              </a:rPr>
              <a:t> </a:t>
            </a:r>
            <a:r>
              <a:rPr lang="es-ES_tradnl" err="1">
                <a:highlight>
                  <a:srgbClr val="FFFF00"/>
                </a:highlight>
              </a:rPr>
              <a:t>business</a:t>
            </a:r>
            <a:r>
              <a:rPr lang="es-ES_tradnl">
                <a:highlight>
                  <a:srgbClr val="FFFF00"/>
                </a:highlight>
              </a:rPr>
              <a:t> case</a:t>
            </a:r>
          </a:p>
          <a:p>
            <a:pPr algn="l" defTabSz="228600">
              <a:spcAft>
                <a:spcPts val="1200"/>
              </a:spcAft>
            </a:pPr>
            <a:r>
              <a:rPr lang="es-ES_tradnl" noProof="0">
                <a:highlight>
                  <a:srgbClr val="FFFF00"/>
                </a:highlight>
              </a:rPr>
              <a:t>Añadir equipo</a:t>
            </a:r>
          </a:p>
          <a:p>
            <a:pPr algn="l" defTabSz="228600">
              <a:spcAft>
                <a:spcPts val="1200"/>
              </a:spcAft>
            </a:pPr>
            <a:r>
              <a:rPr lang="es-ES_tradnl">
                <a:highlight>
                  <a:srgbClr val="FFFF00"/>
                </a:highlight>
              </a:rPr>
              <a:t>	COBOL</a:t>
            </a:r>
          </a:p>
          <a:p>
            <a:pPr algn="l" defTabSz="228600">
              <a:spcAft>
                <a:spcPts val="1200"/>
              </a:spcAft>
            </a:pPr>
            <a:r>
              <a:rPr lang="es-ES_tradnl" noProof="0">
                <a:highlight>
                  <a:srgbClr val="FFFF00"/>
                </a:highlight>
              </a:rPr>
              <a:t>	Problema, app</a:t>
            </a:r>
            <a:endParaRPr lang="es-ES" noProof="0">
              <a:highlight>
                <a:srgbClr val="FFFF00"/>
              </a:highlight>
            </a:endParaRPr>
          </a:p>
          <a:p>
            <a:endParaRPr lang="es-ES"/>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a:p>
        </p:txBody>
      </p:sp>
    </p:spTree>
    <p:extLst>
      <p:ext uri="{BB962C8B-B14F-4D97-AF65-F5344CB8AC3E}">
        <p14:creationId xmlns:p14="http://schemas.microsoft.com/office/powerpoint/2010/main" val="116179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22FCD7-2BF1-483E-B9F4-06DE2C8D48EB}"/>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4" name="Date Placeholder 3">
            <a:extLst>
              <a:ext uri="{FF2B5EF4-FFF2-40B4-BE49-F238E27FC236}">
                <a16:creationId xmlns:a16="http://schemas.microsoft.com/office/drawing/2014/main" id="{29A275C6-77A0-451C-8A78-EBFECD8315C8}"/>
              </a:ext>
            </a:extLst>
          </p:cNvPr>
          <p:cNvSpPr>
            <a:spLocks noGrp="1"/>
          </p:cNvSpPr>
          <p:nvPr>
            <p:ph type="dt" sz="half" idx="11"/>
          </p:nvPr>
        </p:nvSpPr>
        <p:spPr/>
        <p:txBody>
          <a:bodyPr/>
          <a:lstStyle/>
          <a:p>
            <a:fld id="{EDCDE1A5-7B8C-446C-B047-DEF343C830D4}" type="datetime2">
              <a:rPr lang="en-US" smtClean="0"/>
              <a:t>Friday, June 10, 2022</a:t>
            </a:fld>
            <a:endParaRPr lang="en-US"/>
          </a:p>
        </p:txBody>
      </p:sp>
      <p:sp>
        <p:nvSpPr>
          <p:cNvPr id="5" name="Title Placeholder 1">
            <a:extLst>
              <a:ext uri="{FF2B5EF4-FFF2-40B4-BE49-F238E27FC236}">
                <a16:creationId xmlns:a16="http://schemas.microsoft.com/office/drawing/2014/main" id="{6BD290A0-5516-46FF-B311-4DB94214EE66}"/>
              </a:ext>
            </a:extLst>
          </p:cNvPr>
          <p:cNvSpPr txBox="1">
            <a:spLocks/>
          </p:cNvSpPr>
          <p:nvPr userDrawn="1"/>
        </p:nvSpPr>
        <p:spPr>
          <a:xfrm>
            <a:off x="533400" y="533400"/>
            <a:ext cx="11430000" cy="3810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Place headline here (36pt, min 30pt)</a:t>
            </a:r>
          </a:p>
        </p:txBody>
      </p:sp>
      <p:sp>
        <p:nvSpPr>
          <p:cNvPr id="6" name="Text Placeholder 2">
            <a:extLst>
              <a:ext uri="{FF2B5EF4-FFF2-40B4-BE49-F238E27FC236}">
                <a16:creationId xmlns:a16="http://schemas.microsoft.com/office/drawing/2014/main" id="{8EFBC47E-72E9-4409-A0B1-4262684E1FD3}"/>
              </a:ext>
            </a:extLst>
          </p:cNvPr>
          <p:cNvSpPr>
            <a:spLocks noGrp="1"/>
          </p:cNvSpPr>
          <p:nvPr>
            <p:ph idx="1"/>
          </p:nvPr>
        </p:nvSpPr>
        <p:spPr>
          <a:xfrm>
            <a:off x="381000" y="1600200"/>
            <a:ext cx="11430000" cy="47074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7" name="Title Placeholder 1">
            <a:extLst>
              <a:ext uri="{FF2B5EF4-FFF2-40B4-BE49-F238E27FC236}">
                <a16:creationId xmlns:a16="http://schemas.microsoft.com/office/drawing/2014/main" id="{9369C896-9741-4791-ADD8-D19F1DC5A2D3}"/>
              </a:ext>
            </a:extLst>
          </p:cNvPr>
          <p:cNvSpPr txBox="1">
            <a:spLocks/>
          </p:cNvSpPr>
          <p:nvPr userDrawn="1"/>
        </p:nvSpPr>
        <p:spPr>
          <a:xfrm>
            <a:off x="533400" y="1066800"/>
            <a:ext cx="11430000" cy="3810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Place </a:t>
            </a:r>
            <a:r>
              <a:rPr lang="en-US" err="1"/>
              <a:t>subheadline</a:t>
            </a:r>
            <a:r>
              <a:rPr lang="en-US"/>
              <a:t> her</a:t>
            </a:r>
          </a:p>
        </p:txBody>
      </p:sp>
    </p:spTree>
    <p:extLst>
      <p:ext uri="{BB962C8B-B14F-4D97-AF65-F5344CB8AC3E}">
        <p14:creationId xmlns:p14="http://schemas.microsoft.com/office/powerpoint/2010/main" val="2318894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Friday, June 10,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Friday, June 10,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2020 Accenture. All rights reserved.</a:t>
            </a:r>
            <a:endParaRPr lang="en-US" sz="800">
              <a:solidFill>
                <a:schemeClr val="tx1"/>
              </a:solidFill>
            </a:endParaRPr>
          </a:p>
          <a:p>
            <a:pPr algn="r" defTabSz="228600">
              <a:spcAft>
                <a:spcPts val="1200"/>
              </a:spcAft>
            </a:pPr>
            <a:endParaRPr lang="en-US" noProof="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8" name="Graphic 7">
            <a:extLst>
              <a:ext uri="{FF2B5EF4-FFF2-40B4-BE49-F238E27FC236}">
                <a16:creationId xmlns:a16="http://schemas.microsoft.com/office/drawing/2014/main" id="{4F59C2A9-CAAD-4437-A35B-5F02FAD0D9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Friday, June 10,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2"/>
                </a:solidFill>
              </a:rPr>
              <a:t>Copyright © 2020 Accenture. All rights reserved.</a:t>
            </a:r>
            <a:endParaRPr lang="en-US" noProof="0">
              <a:solidFill>
                <a:schemeClr val="tx2"/>
              </a:solidFill>
            </a:endParaRPr>
          </a:p>
        </p:txBody>
      </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Friday, June 10, 2022</a:t>
            </a:fld>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Friday, June 10, 2022</a:t>
            </a:fld>
            <a:endParaRPr lang="en-US"/>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2020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a:t>Add image here</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algn="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2020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0432450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4202F806-53EB-4AFB-B0F7-2A7BC4E5136F}" type="datetime2">
              <a:rPr lang="en-US" smtClean="0"/>
              <a:t>Friday, June 10, 2022</a:t>
            </a:fld>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6074C878-35E6-4631-95D1-AE66D6398682}" type="datetime2">
              <a:rPr lang="en-US" smtClean="0"/>
              <a:t>Friday, June 10, 2022</a:t>
            </a:fld>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Friday, June 10,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Friday, June 10,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 All rights reserved.</a:t>
            </a:r>
            <a:endParaRPr lang="en-US" noProof="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Friday, June 10, 2022</a:t>
            </a:fld>
            <a:endParaRPr lang="en-US"/>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741" r:id="rId1"/>
    <p:sldLayoutId id="2147483666" r:id="rId2"/>
    <p:sldLayoutId id="2147483729" r:id="rId3"/>
    <p:sldLayoutId id="2147483682" r:id="rId4"/>
    <p:sldLayoutId id="2147483734" r:id="rId5"/>
    <p:sldLayoutId id="2147483733" r:id="rId6"/>
    <p:sldLayoutId id="2147483730" r:id="rId7"/>
    <p:sldLayoutId id="2147483728" r:id="rId8"/>
    <p:sldLayoutId id="2147483732" r:id="rId9"/>
    <p:sldLayoutId id="2147483731" r:id="rId10"/>
    <p:sldLayoutId id="2147483681" r:id="rId11"/>
    <p:sldLayoutId id="2147483649" r:id="rId12"/>
    <p:sldLayoutId id="2147483737" r:id="rId13"/>
    <p:sldLayoutId id="2147483651" r:id="rId14"/>
    <p:sldLayoutId id="2147483721" r:id="rId15"/>
    <p:sldLayoutId id="2147483739" r:id="rId16"/>
    <p:sldLayoutId id="2147483724" r:id="rId17"/>
    <p:sldLayoutId id="2147483723" r:id="rId18"/>
    <p:sldLayoutId id="2147483725" r:id="rId19"/>
    <p:sldLayoutId id="2147483673" r:id="rId20"/>
    <p:sldLayoutId id="2147483653" r:id="rId21"/>
    <p:sldLayoutId id="2147483722" r:id="rId22"/>
    <p:sldLayoutId id="2147483693" r:id="rId23"/>
    <p:sldLayoutId id="2147483701" r:id="rId24"/>
    <p:sldLayoutId id="2147483668" r:id="rId25"/>
    <p:sldLayoutId id="2147483707" r:id="rId26"/>
    <p:sldLayoutId id="2147483714" r:id="rId27"/>
    <p:sldLayoutId id="2147483657" r:id="rId28"/>
    <p:sldLayoutId id="2147483679" r:id="rId29"/>
    <p:sldLayoutId id="2147483661" r:id="rId30"/>
    <p:sldLayoutId id="2147483678" r:id="rId31"/>
    <p:sldLayoutId id="2147483663" r:id="rId32"/>
    <p:sldLayoutId id="2147483667" r:id="rId33"/>
    <p:sldLayoutId id="2147483726" r:id="rId34"/>
    <p:sldLayoutId id="2147483688" r:id="rId35"/>
    <p:sldLayoutId id="2147483655" r:id="rId36"/>
    <p:sldLayoutId id="2147483727" r:id="rId37"/>
    <p:sldLayoutId id="2147483740" r:id="rId38"/>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1.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6.png"/><Relationship Id="rId11" Type="http://schemas.openxmlformats.org/officeDocument/2006/relationships/image" Target="../media/image32.png"/><Relationship Id="rId5" Type="http://schemas.openxmlformats.org/officeDocument/2006/relationships/image" Target="../media/image27.svg"/><Relationship Id="rId10" Type="http://schemas.openxmlformats.org/officeDocument/2006/relationships/image" Target="../media/image31.svg"/><Relationship Id="rId4" Type="http://schemas.openxmlformats.org/officeDocument/2006/relationships/image" Target="../media/image24.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02CE0-C26C-6543-8C40-A5534E6B7A44}"/>
              </a:ext>
            </a:extLst>
          </p:cNvPr>
          <p:cNvSpPr>
            <a:spLocks noGrp="1"/>
          </p:cNvSpPr>
          <p:nvPr>
            <p:ph type="ctrTitle"/>
          </p:nvPr>
        </p:nvSpPr>
        <p:spPr>
          <a:xfrm>
            <a:off x="2493879" y="-839867"/>
            <a:ext cx="6354846" cy="3053206"/>
          </a:xfrm>
        </p:spPr>
        <p:txBody>
          <a:bodyPr/>
          <a:lstStyle/>
          <a:p>
            <a:r>
              <a:rPr lang="en-US"/>
              <a:t>AI Pair Programming</a:t>
            </a:r>
            <a:br>
              <a:rPr lang="en-US"/>
            </a:br>
            <a:r>
              <a:rPr lang="en-US" sz="3600">
                <a:solidFill>
                  <a:srgbClr val="BE82FF"/>
                </a:solidFill>
              </a:rPr>
              <a:t>Text-to-Code</a:t>
            </a:r>
            <a:endParaRPr lang="en-US">
              <a:solidFill>
                <a:srgbClr val="BE82FF"/>
              </a:solidFill>
            </a:endParaRPr>
          </a:p>
        </p:txBody>
      </p:sp>
      <p:sp>
        <p:nvSpPr>
          <p:cNvPr id="2" name="TextBox 1">
            <a:extLst>
              <a:ext uri="{FF2B5EF4-FFF2-40B4-BE49-F238E27FC236}">
                <a16:creationId xmlns:a16="http://schemas.microsoft.com/office/drawing/2014/main" id="{1381C655-74C8-8C43-9DC7-0517E9DB1CB6}"/>
              </a:ext>
            </a:extLst>
          </p:cNvPr>
          <p:cNvSpPr txBox="1"/>
          <p:nvPr/>
        </p:nvSpPr>
        <p:spPr>
          <a:xfrm>
            <a:off x="11153104" y="412124"/>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4" name="TextBox 3">
            <a:extLst>
              <a:ext uri="{FF2B5EF4-FFF2-40B4-BE49-F238E27FC236}">
                <a16:creationId xmlns:a16="http://schemas.microsoft.com/office/drawing/2014/main" id="{70634D74-9677-43B8-A7F2-32EF7C2A1745}"/>
              </a:ext>
            </a:extLst>
          </p:cNvPr>
          <p:cNvSpPr txBox="1"/>
          <p:nvPr/>
        </p:nvSpPr>
        <p:spPr>
          <a:xfrm>
            <a:off x="2493879" y="6253605"/>
            <a:ext cx="4515938" cy="888274"/>
          </a:xfrm>
          <a:prstGeom prst="rect">
            <a:avLst/>
          </a:prstGeom>
          <a:noFill/>
        </p:spPr>
        <p:txBody>
          <a:bodyPr wrap="none" lIns="0" tIns="0" rIns="0" bIns="0" rtlCol="0">
            <a:noAutofit/>
          </a:bodyPr>
          <a:lstStyle/>
          <a:p>
            <a:pPr algn="l" defTabSz="228600">
              <a:spcAft>
                <a:spcPts val="1200"/>
              </a:spcAft>
            </a:pPr>
            <a:r>
              <a:rPr lang="es-ES_tradnl" sz="2400" b="1" noProof="0"/>
              <a:t>April 2022</a:t>
            </a:r>
            <a:endParaRPr lang="es-ES" sz="2400" b="1" noProof="0"/>
          </a:p>
        </p:txBody>
      </p:sp>
    </p:spTree>
    <p:extLst>
      <p:ext uri="{BB962C8B-B14F-4D97-AF65-F5344CB8AC3E}">
        <p14:creationId xmlns:p14="http://schemas.microsoft.com/office/powerpoint/2010/main" val="2151643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0432-9414-4CD8-9C5D-EF2E5C735A96}"/>
              </a:ext>
            </a:extLst>
          </p:cNvPr>
          <p:cNvSpPr>
            <a:spLocks noGrp="1"/>
          </p:cNvSpPr>
          <p:nvPr>
            <p:ph type="title"/>
          </p:nvPr>
        </p:nvSpPr>
        <p:spPr/>
        <p:txBody>
          <a:bodyPr/>
          <a:lstStyle/>
          <a:p>
            <a:r>
              <a:rPr lang="en-US"/>
              <a:t>Benefits</a:t>
            </a:r>
            <a:br>
              <a:rPr lang="en-US">
                <a:highlight>
                  <a:srgbClr val="FF0000"/>
                </a:highlight>
              </a:rPr>
            </a:br>
            <a:r>
              <a:rPr lang="en-US" sz="2800" b="0">
                <a:solidFill>
                  <a:schemeClr val="accent1"/>
                </a:solidFill>
              </a:rPr>
              <a:t>Cost reduction in coding</a:t>
            </a:r>
          </a:p>
        </p:txBody>
      </p:sp>
      <p:sp>
        <p:nvSpPr>
          <p:cNvPr id="7" name="Content Placeholder 6">
            <a:extLst>
              <a:ext uri="{FF2B5EF4-FFF2-40B4-BE49-F238E27FC236}">
                <a16:creationId xmlns:a16="http://schemas.microsoft.com/office/drawing/2014/main" id="{B6FAD3BF-CCD8-4BBA-B59F-6F5D1A0282D1}"/>
              </a:ext>
            </a:extLst>
          </p:cNvPr>
          <p:cNvSpPr>
            <a:spLocks noGrp="1"/>
          </p:cNvSpPr>
          <p:nvPr>
            <p:ph sz="quarter" idx="10"/>
          </p:nvPr>
        </p:nvSpPr>
        <p:spPr>
          <a:xfrm>
            <a:off x="381001" y="1371601"/>
            <a:ext cx="11430000" cy="582019"/>
          </a:xfrm>
        </p:spPr>
        <p:txBody>
          <a:bodyPr/>
          <a:lstStyle/>
          <a:p>
            <a:r>
              <a:rPr lang="en-US" sz="1600"/>
              <a:t>Taking as a reference the estimators approved by Accenture, it is shown a high-level estimation of efficiency only for the </a:t>
            </a:r>
            <a:r>
              <a:rPr lang="en-US" sz="1600" b="1"/>
              <a:t>Build phase </a:t>
            </a:r>
            <a:r>
              <a:rPr lang="en-US" sz="1600"/>
              <a:t>for both </a:t>
            </a:r>
            <a:r>
              <a:rPr lang="en-US" sz="1600" b="1"/>
              <a:t>Python and SQL</a:t>
            </a:r>
            <a:r>
              <a:rPr lang="en-US" sz="1600"/>
              <a:t>.
</a:t>
            </a:r>
            <a:endParaRPr lang="es-ES" sz="1600"/>
          </a:p>
        </p:txBody>
      </p:sp>
      <p:graphicFrame>
        <p:nvGraphicFramePr>
          <p:cNvPr id="4" name="Table 4">
            <a:extLst>
              <a:ext uri="{FF2B5EF4-FFF2-40B4-BE49-F238E27FC236}">
                <a16:creationId xmlns:a16="http://schemas.microsoft.com/office/drawing/2014/main" id="{88F0348A-D68B-4657-A0E6-D1CC921DB2F9}"/>
              </a:ext>
            </a:extLst>
          </p:cNvPr>
          <p:cNvGraphicFramePr>
            <a:graphicFrameLocks noGrp="1"/>
          </p:cNvGraphicFramePr>
          <p:nvPr>
            <p:extLst>
              <p:ext uri="{D42A27DB-BD31-4B8C-83A1-F6EECF244321}">
                <p14:modId xmlns:p14="http://schemas.microsoft.com/office/powerpoint/2010/main" val="2649647146"/>
              </p:ext>
            </p:extLst>
          </p:nvPr>
        </p:nvGraphicFramePr>
        <p:xfrm>
          <a:off x="381000" y="2606627"/>
          <a:ext cx="5268739" cy="1798320"/>
        </p:xfrm>
        <a:graphic>
          <a:graphicData uri="http://schemas.openxmlformats.org/drawingml/2006/table">
            <a:tbl>
              <a:tblPr firstRow="1">
                <a:tableStyleId>{5C22544A-7EE6-4342-B048-85BDC9FD1C3A}</a:tableStyleId>
              </a:tblPr>
              <a:tblGrid>
                <a:gridCol w="3744000">
                  <a:extLst>
                    <a:ext uri="{9D8B030D-6E8A-4147-A177-3AD203B41FA5}">
                      <a16:colId xmlns:a16="http://schemas.microsoft.com/office/drawing/2014/main" val="863150293"/>
                    </a:ext>
                  </a:extLst>
                </a:gridCol>
                <a:gridCol w="1524739">
                  <a:extLst>
                    <a:ext uri="{9D8B030D-6E8A-4147-A177-3AD203B41FA5}">
                      <a16:colId xmlns:a16="http://schemas.microsoft.com/office/drawing/2014/main" val="1815141732"/>
                    </a:ext>
                  </a:extLst>
                </a:gridCol>
              </a:tblGrid>
              <a:tr h="135370">
                <a:tc>
                  <a:txBody>
                    <a:bodyPr/>
                    <a:lstStyle/>
                    <a:p>
                      <a:r>
                        <a:rPr lang="en-US" sz="1050" noProof="0"/>
                        <a:t>Assumption</a:t>
                      </a:r>
                    </a:p>
                  </a:txBody>
                  <a:tcPr>
                    <a:lnB w="12700" cap="flat" cmpd="sng" algn="ctr">
                      <a:solidFill>
                        <a:schemeClr val="accent5">
                          <a:lumMod val="40000"/>
                          <a:lumOff val="60000"/>
                        </a:schemeClr>
                      </a:solidFill>
                      <a:prstDash val="solid"/>
                      <a:round/>
                      <a:headEnd type="none" w="med" len="med"/>
                      <a:tailEnd type="none" w="med" len="med"/>
                    </a:lnB>
                  </a:tcPr>
                </a:tc>
                <a:tc>
                  <a:txBody>
                    <a:bodyPr/>
                    <a:lstStyle/>
                    <a:p>
                      <a:r>
                        <a:rPr lang="en-US" sz="1050" noProof="0"/>
                        <a:t>Value</a:t>
                      </a:r>
                    </a:p>
                  </a:txBody>
                  <a:tcPr>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769225557"/>
                  </a:ext>
                </a:extLst>
              </a:tr>
              <a:tr h="0">
                <a:tc>
                  <a:txBody>
                    <a:bodyPr/>
                    <a:lstStyle/>
                    <a:p>
                      <a:r>
                        <a:rPr lang="en-US" sz="1000" b="1" noProof="0" dirty="0">
                          <a:solidFill>
                            <a:schemeClr val="accent1">
                              <a:lumMod val="50000"/>
                            </a:schemeClr>
                          </a:solidFill>
                        </a:rPr>
                        <a:t>Number of Medium complexity factors – </a:t>
                      </a:r>
                      <a:r>
                        <a:rPr lang="en-US" sz="1000" b="0" noProof="0" dirty="0">
                          <a:solidFill>
                            <a:schemeClr val="accent1">
                              <a:lumMod val="50000"/>
                            </a:schemeClr>
                          </a:solidFill>
                        </a:rPr>
                        <a:t>Controller modules for an MVC architecture</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r"/>
                      <a:r>
                        <a:rPr lang="en-US" sz="1050" noProof="0" dirty="0"/>
                        <a:t>10</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4215087879"/>
                  </a:ext>
                </a:extLst>
              </a:tr>
              <a:tr h="0">
                <a:tc>
                  <a:txBody>
                    <a:bodyPr/>
                    <a:lstStyle/>
                    <a:p>
                      <a:r>
                        <a:rPr lang="en-US" sz="1000" b="1" noProof="0" dirty="0">
                          <a:solidFill>
                            <a:schemeClr val="accent1">
                              <a:lumMod val="50000"/>
                            </a:schemeClr>
                          </a:solidFill>
                        </a:rPr>
                        <a:t>Time required for coding a Medium complexity module</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r"/>
                      <a:r>
                        <a:rPr lang="en-US" sz="1050" noProof="0"/>
                        <a:t>72,5 hours*</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121235289"/>
                  </a:ext>
                </a:extLst>
              </a:tr>
              <a:tr h="0">
                <a:tc>
                  <a:txBody>
                    <a:bodyPr/>
                    <a:lstStyle/>
                    <a:p>
                      <a:r>
                        <a:rPr lang="en-US" sz="1000" b="1" noProof="0" dirty="0">
                          <a:solidFill>
                            <a:schemeClr val="accent1">
                              <a:lumMod val="50000"/>
                            </a:schemeClr>
                          </a:solidFill>
                        </a:rPr>
                        <a:t>% Efficiency for coding a Medium complexity module with AI</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r"/>
                      <a:r>
                        <a:rPr lang="en-US" sz="1050" noProof="0" dirty="0"/>
                        <a:t>20%</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485475535"/>
                  </a:ext>
                </a:extLst>
              </a:tr>
              <a:tr h="0">
                <a:tc>
                  <a:txBody>
                    <a:bodyPr/>
                    <a:lstStyle/>
                    <a:p>
                      <a:r>
                        <a:rPr lang="en-US" sz="1000" b="1" noProof="0">
                          <a:solidFill>
                            <a:schemeClr val="accent1">
                              <a:lumMod val="50000"/>
                            </a:schemeClr>
                          </a:solidFill>
                        </a:rPr>
                        <a:t>LCR (Spain)</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r"/>
                      <a:r>
                        <a:rPr lang="en-US" sz="1050" noProof="0"/>
                        <a:t>28,38 €</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970114315"/>
                  </a:ext>
                </a:extLst>
              </a:tr>
              <a:tr h="0">
                <a:tc>
                  <a:txBody>
                    <a:bodyPr/>
                    <a:lstStyle/>
                    <a:p>
                      <a:r>
                        <a:rPr lang="en-US" sz="1000" b="1" noProof="0">
                          <a:solidFill>
                            <a:schemeClr val="accent1">
                              <a:lumMod val="50000"/>
                            </a:schemeClr>
                          </a:solidFill>
                        </a:rPr>
                        <a:t>Language</a:t>
                      </a:r>
                    </a:p>
                  </a:txBody>
                  <a:tcPr>
                    <a:lnT w="12700" cap="flat" cmpd="sng" algn="ctr">
                      <a:solidFill>
                        <a:schemeClr val="accent5">
                          <a:lumMod val="40000"/>
                          <a:lumOff val="60000"/>
                        </a:schemeClr>
                      </a:solidFill>
                      <a:prstDash val="solid"/>
                      <a:round/>
                      <a:headEnd type="none" w="med" len="med"/>
                      <a:tailEnd type="none" w="med" len="med"/>
                    </a:lnT>
                  </a:tcPr>
                </a:tc>
                <a:tc>
                  <a:txBody>
                    <a:bodyPr/>
                    <a:lstStyle/>
                    <a:p>
                      <a:pPr algn="r"/>
                      <a:r>
                        <a:rPr lang="en-US" sz="1050" noProof="0" dirty="0"/>
                        <a:t>Python/.NET/Java</a:t>
                      </a:r>
                    </a:p>
                  </a:txBody>
                  <a:tcPr>
                    <a:lnT w="12700" cap="flat" cmpd="sng" algn="ctr">
                      <a:solidFill>
                        <a:schemeClr val="accent5">
                          <a:lumMod val="40000"/>
                          <a:lumOff val="60000"/>
                        </a:schemeClr>
                      </a:solidFill>
                      <a:prstDash val="solid"/>
                      <a:round/>
                      <a:headEnd type="none" w="med" len="med"/>
                      <a:tailEnd type="none" w="med" len="med"/>
                    </a:lnT>
                  </a:tcPr>
                </a:tc>
                <a:extLst>
                  <a:ext uri="{0D108BD9-81ED-4DB2-BD59-A6C34878D82A}">
                    <a16:rowId xmlns:a16="http://schemas.microsoft.com/office/drawing/2014/main" val="1153500210"/>
                  </a:ext>
                </a:extLst>
              </a:tr>
            </a:tbl>
          </a:graphicData>
        </a:graphic>
      </p:graphicFrame>
      <p:sp>
        <p:nvSpPr>
          <p:cNvPr id="13" name="Isosceles Triangle 12">
            <a:extLst>
              <a:ext uri="{FF2B5EF4-FFF2-40B4-BE49-F238E27FC236}">
                <a16:creationId xmlns:a16="http://schemas.microsoft.com/office/drawing/2014/main" id="{F243BC3A-3796-42E2-AD2B-5183DBAC9B3F}"/>
              </a:ext>
            </a:extLst>
          </p:cNvPr>
          <p:cNvSpPr/>
          <p:nvPr/>
        </p:nvSpPr>
        <p:spPr>
          <a:xfrm rot="10800000">
            <a:off x="2490444" y="4424754"/>
            <a:ext cx="1085852" cy="135732"/>
          </a:xfrm>
          <a:prstGeom prst="triangle">
            <a:avLst/>
          </a:prstGeom>
          <a:solidFill>
            <a:srgbClr val="F0E7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17" name="TextBox 16">
            <a:extLst>
              <a:ext uri="{FF2B5EF4-FFF2-40B4-BE49-F238E27FC236}">
                <a16:creationId xmlns:a16="http://schemas.microsoft.com/office/drawing/2014/main" id="{85AE5892-709E-4D7F-88F6-9707437C3C60}"/>
              </a:ext>
            </a:extLst>
          </p:cNvPr>
          <p:cNvSpPr txBox="1"/>
          <p:nvPr/>
        </p:nvSpPr>
        <p:spPr>
          <a:xfrm>
            <a:off x="714032" y="4859639"/>
            <a:ext cx="4638674" cy="293946"/>
          </a:xfrm>
          <a:prstGeom prst="rect">
            <a:avLst/>
          </a:prstGeom>
          <a:noFill/>
        </p:spPr>
        <p:txBody>
          <a:bodyPr wrap="square" lIns="0" tIns="0" rIns="0" bIns="0" rtlCol="0">
            <a:noAutofit/>
          </a:bodyPr>
          <a:lstStyle/>
          <a:p>
            <a:pPr algn="ctr" defTabSz="228600">
              <a:spcAft>
                <a:spcPts val="1200"/>
              </a:spcAft>
            </a:pPr>
            <a:r>
              <a:rPr lang="es-ES" b="1" noProof="0">
                <a:solidFill>
                  <a:schemeClr val="accent3">
                    <a:lumMod val="75000"/>
                  </a:schemeClr>
                </a:solidFill>
              </a:rPr>
              <a:t>Total </a:t>
            </a:r>
            <a:r>
              <a:rPr lang="es-ES" b="1" noProof="0" err="1">
                <a:solidFill>
                  <a:schemeClr val="accent3">
                    <a:lumMod val="75000"/>
                  </a:schemeClr>
                </a:solidFill>
              </a:rPr>
              <a:t>Cost</a:t>
            </a:r>
            <a:endParaRPr lang="es-ES" b="1" noProof="0">
              <a:solidFill>
                <a:schemeClr val="accent3">
                  <a:lumMod val="75000"/>
                </a:schemeClr>
              </a:solidFill>
            </a:endParaRPr>
          </a:p>
        </p:txBody>
      </p:sp>
      <p:grpSp>
        <p:nvGrpSpPr>
          <p:cNvPr id="3" name="Group 2">
            <a:extLst>
              <a:ext uri="{FF2B5EF4-FFF2-40B4-BE49-F238E27FC236}">
                <a16:creationId xmlns:a16="http://schemas.microsoft.com/office/drawing/2014/main" id="{FB6F1F9F-AEB6-441A-A62B-4317DE05E9A8}"/>
              </a:ext>
            </a:extLst>
          </p:cNvPr>
          <p:cNvGrpSpPr/>
          <p:nvPr/>
        </p:nvGrpSpPr>
        <p:grpSpPr>
          <a:xfrm>
            <a:off x="847382" y="5182001"/>
            <a:ext cx="4371974" cy="928136"/>
            <a:chOff x="381000" y="4709524"/>
            <a:chExt cx="4371974" cy="928136"/>
          </a:xfrm>
        </p:grpSpPr>
        <p:sp>
          <p:nvSpPr>
            <p:cNvPr id="18" name="TextBox 17">
              <a:extLst>
                <a:ext uri="{FF2B5EF4-FFF2-40B4-BE49-F238E27FC236}">
                  <a16:creationId xmlns:a16="http://schemas.microsoft.com/office/drawing/2014/main" id="{EEC6C445-0DA7-48F7-AB9E-D958D430DA92}"/>
                </a:ext>
              </a:extLst>
            </p:cNvPr>
            <p:cNvSpPr txBox="1"/>
            <p:nvPr/>
          </p:nvSpPr>
          <p:spPr>
            <a:xfrm>
              <a:off x="381000" y="4709524"/>
              <a:ext cx="2303074" cy="293946"/>
            </a:xfrm>
            <a:prstGeom prst="rect">
              <a:avLst/>
            </a:prstGeom>
            <a:solidFill>
              <a:schemeClr val="accent5">
                <a:lumMod val="40000"/>
                <a:lumOff val="60000"/>
              </a:schemeClr>
            </a:solidFill>
          </p:spPr>
          <p:txBody>
            <a:bodyPr wrap="square" lIns="0" tIns="0" rIns="0" bIns="0" rtlCol="0" anchor="ctr">
              <a:noAutofit/>
            </a:bodyPr>
            <a:lstStyle/>
            <a:p>
              <a:pPr algn="ctr" defTabSz="228600">
                <a:spcAft>
                  <a:spcPts val="1200"/>
                </a:spcAft>
              </a:pPr>
              <a:r>
                <a:rPr lang="en-US" sz="1200" b="1"/>
                <a:t>Traditional Approach</a:t>
              </a:r>
            </a:p>
          </p:txBody>
        </p:sp>
        <p:sp>
          <p:nvSpPr>
            <p:cNvPr id="19" name="TextBox 18">
              <a:extLst>
                <a:ext uri="{FF2B5EF4-FFF2-40B4-BE49-F238E27FC236}">
                  <a16:creationId xmlns:a16="http://schemas.microsoft.com/office/drawing/2014/main" id="{29DBC2ED-D12F-4D7A-8AAC-29AB8F983459}"/>
                </a:ext>
              </a:extLst>
            </p:cNvPr>
            <p:cNvSpPr txBox="1"/>
            <p:nvPr/>
          </p:nvSpPr>
          <p:spPr>
            <a:xfrm>
              <a:off x="2449900" y="4709524"/>
              <a:ext cx="2303074" cy="293946"/>
            </a:xfrm>
            <a:prstGeom prst="rect">
              <a:avLst/>
            </a:prstGeom>
            <a:solidFill>
              <a:schemeClr val="accent5">
                <a:lumMod val="40000"/>
                <a:lumOff val="60000"/>
              </a:schemeClr>
            </a:solidFill>
          </p:spPr>
          <p:txBody>
            <a:bodyPr wrap="square" lIns="0" tIns="0" rIns="0" bIns="0" rtlCol="0" anchor="ctr">
              <a:noAutofit/>
            </a:bodyPr>
            <a:lstStyle/>
            <a:p>
              <a:pPr algn="ctr" defTabSz="228600">
                <a:spcAft>
                  <a:spcPts val="1200"/>
                </a:spcAft>
              </a:pPr>
              <a:r>
                <a:rPr lang="en-US" sz="1200" b="1"/>
                <a:t>AI-assisted Approach</a:t>
              </a:r>
            </a:p>
          </p:txBody>
        </p:sp>
        <p:sp>
          <p:nvSpPr>
            <p:cNvPr id="21" name="TextBox 20">
              <a:extLst>
                <a:ext uri="{FF2B5EF4-FFF2-40B4-BE49-F238E27FC236}">
                  <a16:creationId xmlns:a16="http://schemas.microsoft.com/office/drawing/2014/main" id="{C3C27AB6-B8B8-4B7B-BDD4-B5E1BBB07C54}"/>
                </a:ext>
              </a:extLst>
            </p:cNvPr>
            <p:cNvSpPr txBox="1"/>
            <p:nvPr/>
          </p:nvSpPr>
          <p:spPr>
            <a:xfrm>
              <a:off x="381000" y="5079670"/>
              <a:ext cx="2303074" cy="557990"/>
            </a:xfrm>
            <a:prstGeom prst="rect">
              <a:avLst/>
            </a:prstGeom>
            <a:solidFill>
              <a:schemeClr val="accent5">
                <a:lumMod val="20000"/>
                <a:lumOff val="80000"/>
              </a:schemeClr>
            </a:solidFill>
          </p:spPr>
          <p:txBody>
            <a:bodyPr wrap="square" lIns="0" tIns="0" rIns="0" bIns="0" rtlCol="0" anchor="ctr">
              <a:noAutofit/>
            </a:bodyPr>
            <a:lstStyle/>
            <a:p>
              <a:pPr algn="ctr" defTabSz="228600">
                <a:spcAft>
                  <a:spcPts val="1200"/>
                </a:spcAft>
              </a:pPr>
              <a:r>
                <a:rPr lang="es-ES" sz="2800" b="1" noProof="0"/>
                <a:t>20,6 K€</a:t>
              </a:r>
            </a:p>
          </p:txBody>
        </p:sp>
        <p:sp>
          <p:nvSpPr>
            <p:cNvPr id="22" name="TextBox 21">
              <a:extLst>
                <a:ext uri="{FF2B5EF4-FFF2-40B4-BE49-F238E27FC236}">
                  <a16:creationId xmlns:a16="http://schemas.microsoft.com/office/drawing/2014/main" id="{4A1B8CEE-A8E7-4C29-BF13-5D115312DF60}"/>
                </a:ext>
              </a:extLst>
            </p:cNvPr>
            <p:cNvSpPr txBox="1"/>
            <p:nvPr/>
          </p:nvSpPr>
          <p:spPr>
            <a:xfrm>
              <a:off x="2449900" y="5079670"/>
              <a:ext cx="2303074" cy="557990"/>
            </a:xfrm>
            <a:prstGeom prst="rect">
              <a:avLst/>
            </a:prstGeom>
            <a:solidFill>
              <a:schemeClr val="accent5">
                <a:lumMod val="20000"/>
                <a:lumOff val="80000"/>
              </a:schemeClr>
            </a:solidFill>
          </p:spPr>
          <p:txBody>
            <a:bodyPr wrap="square" lIns="0" tIns="0" rIns="0" bIns="0" rtlCol="0" anchor="ctr">
              <a:noAutofit/>
            </a:bodyPr>
            <a:lstStyle/>
            <a:p>
              <a:pPr algn="ctr" defTabSz="228600">
                <a:spcAft>
                  <a:spcPts val="1200"/>
                </a:spcAft>
              </a:pPr>
              <a:r>
                <a:rPr lang="es-ES" sz="2800" b="1"/>
                <a:t>16,5</a:t>
              </a:r>
              <a:r>
                <a:rPr lang="es-ES" sz="2800" b="1" noProof="0"/>
                <a:t> K€</a:t>
              </a:r>
              <a:endParaRPr lang="es-ES" sz="2800" b="1" noProof="0">
                <a:solidFill>
                  <a:srgbClr val="00B050"/>
                </a:solidFill>
              </a:endParaRPr>
            </a:p>
          </p:txBody>
        </p:sp>
        <p:sp>
          <p:nvSpPr>
            <p:cNvPr id="25" name="Isosceles Triangle 24">
              <a:extLst>
                <a:ext uri="{FF2B5EF4-FFF2-40B4-BE49-F238E27FC236}">
                  <a16:creationId xmlns:a16="http://schemas.microsoft.com/office/drawing/2014/main" id="{6D3037BE-B8ED-4C18-9BF4-7BA61A45C075}"/>
                </a:ext>
              </a:extLst>
            </p:cNvPr>
            <p:cNvSpPr/>
            <p:nvPr/>
          </p:nvSpPr>
          <p:spPr>
            <a:xfrm rot="10800000">
              <a:off x="989611" y="5003470"/>
              <a:ext cx="1085852" cy="135732"/>
            </a:xfrm>
            <a:prstGeom prst="triangle">
              <a:avLst/>
            </a:prstGeom>
            <a:solidFill>
              <a:srgbClr val="E5CDFF"/>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6" name="Isosceles Triangle 25">
              <a:extLst>
                <a:ext uri="{FF2B5EF4-FFF2-40B4-BE49-F238E27FC236}">
                  <a16:creationId xmlns:a16="http://schemas.microsoft.com/office/drawing/2014/main" id="{FA6EB696-DA25-402B-BC33-FB4ADE6F9C17}"/>
                </a:ext>
              </a:extLst>
            </p:cNvPr>
            <p:cNvSpPr/>
            <p:nvPr/>
          </p:nvSpPr>
          <p:spPr>
            <a:xfrm rot="10800000">
              <a:off x="3325211" y="4984200"/>
              <a:ext cx="1085852" cy="135732"/>
            </a:xfrm>
            <a:prstGeom prst="triangle">
              <a:avLst/>
            </a:prstGeom>
            <a:solidFill>
              <a:srgbClr val="E5CDFF"/>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grpSp>
      <p:sp>
        <p:nvSpPr>
          <p:cNvPr id="27" name="TextBox 26">
            <a:extLst>
              <a:ext uri="{FF2B5EF4-FFF2-40B4-BE49-F238E27FC236}">
                <a16:creationId xmlns:a16="http://schemas.microsoft.com/office/drawing/2014/main" id="{C10ABBA5-0315-45E0-9723-2E79275AE970}"/>
              </a:ext>
            </a:extLst>
          </p:cNvPr>
          <p:cNvSpPr txBox="1"/>
          <p:nvPr/>
        </p:nvSpPr>
        <p:spPr>
          <a:xfrm>
            <a:off x="771061" y="6554112"/>
            <a:ext cx="5904901" cy="167957"/>
          </a:xfrm>
          <a:prstGeom prst="rect">
            <a:avLst/>
          </a:prstGeom>
          <a:noFill/>
        </p:spPr>
        <p:txBody>
          <a:bodyPr wrap="square" lIns="0" tIns="0" rIns="0" bIns="0" rtlCol="0">
            <a:noAutofit/>
          </a:bodyPr>
          <a:lstStyle/>
          <a:p>
            <a:pPr algn="l" defTabSz="228600">
              <a:spcAft>
                <a:spcPts val="1200"/>
              </a:spcAft>
            </a:pPr>
            <a:r>
              <a:rPr lang="es-ES" sz="1000" noProof="0"/>
              <a:t>*Reference: ADM - https://admestimator.accenture.com/ </a:t>
            </a:r>
          </a:p>
        </p:txBody>
      </p:sp>
      <p:sp>
        <p:nvSpPr>
          <p:cNvPr id="20" name="TextBox 19">
            <a:extLst>
              <a:ext uri="{FF2B5EF4-FFF2-40B4-BE49-F238E27FC236}">
                <a16:creationId xmlns:a16="http://schemas.microsoft.com/office/drawing/2014/main" id="{14626DC4-DB23-44BF-9696-9583CE801F28}"/>
              </a:ext>
            </a:extLst>
          </p:cNvPr>
          <p:cNvSpPr txBox="1"/>
          <p:nvPr/>
        </p:nvSpPr>
        <p:spPr>
          <a:xfrm>
            <a:off x="381000" y="2252423"/>
            <a:ext cx="5046663" cy="343534"/>
          </a:xfrm>
          <a:prstGeom prst="rect">
            <a:avLst/>
          </a:prstGeom>
          <a:noFill/>
        </p:spPr>
        <p:txBody>
          <a:bodyPr wrap="square" lIns="0" tIns="0" rIns="0" bIns="0" rtlCol="0">
            <a:noAutofit/>
          </a:bodyPr>
          <a:lstStyle/>
          <a:p>
            <a:pPr algn="l" defTabSz="228600">
              <a:spcAft>
                <a:spcPts val="1200"/>
              </a:spcAft>
            </a:pPr>
            <a:r>
              <a:rPr lang="es-ES" b="1" noProof="0">
                <a:solidFill>
                  <a:schemeClr val="accent2">
                    <a:lumMod val="50000"/>
                  </a:schemeClr>
                </a:solidFill>
              </a:rPr>
              <a:t>Python</a:t>
            </a:r>
          </a:p>
        </p:txBody>
      </p:sp>
      <p:graphicFrame>
        <p:nvGraphicFramePr>
          <p:cNvPr id="38" name="Table 4">
            <a:extLst>
              <a:ext uri="{FF2B5EF4-FFF2-40B4-BE49-F238E27FC236}">
                <a16:creationId xmlns:a16="http://schemas.microsoft.com/office/drawing/2014/main" id="{51A14D92-B3E6-45C9-9E71-AD02349C772D}"/>
              </a:ext>
            </a:extLst>
          </p:cNvPr>
          <p:cNvGraphicFramePr>
            <a:graphicFrameLocks noGrp="1"/>
          </p:cNvGraphicFramePr>
          <p:nvPr>
            <p:extLst>
              <p:ext uri="{D42A27DB-BD31-4B8C-83A1-F6EECF244321}">
                <p14:modId xmlns:p14="http://schemas.microsoft.com/office/powerpoint/2010/main" val="217004899"/>
              </p:ext>
            </p:extLst>
          </p:nvPr>
        </p:nvGraphicFramePr>
        <p:xfrm>
          <a:off x="6140847" y="2606627"/>
          <a:ext cx="5412739" cy="1798320"/>
        </p:xfrm>
        <a:graphic>
          <a:graphicData uri="http://schemas.openxmlformats.org/drawingml/2006/table">
            <a:tbl>
              <a:tblPr firstRow="1">
                <a:tableStyleId>{5C22544A-7EE6-4342-B048-85BDC9FD1C3A}</a:tableStyleId>
              </a:tblPr>
              <a:tblGrid>
                <a:gridCol w="3888000">
                  <a:extLst>
                    <a:ext uri="{9D8B030D-6E8A-4147-A177-3AD203B41FA5}">
                      <a16:colId xmlns:a16="http://schemas.microsoft.com/office/drawing/2014/main" val="863150293"/>
                    </a:ext>
                  </a:extLst>
                </a:gridCol>
                <a:gridCol w="1524739">
                  <a:extLst>
                    <a:ext uri="{9D8B030D-6E8A-4147-A177-3AD203B41FA5}">
                      <a16:colId xmlns:a16="http://schemas.microsoft.com/office/drawing/2014/main" val="1815141732"/>
                    </a:ext>
                  </a:extLst>
                </a:gridCol>
              </a:tblGrid>
              <a:tr h="0">
                <a:tc>
                  <a:txBody>
                    <a:bodyPr/>
                    <a:lstStyle/>
                    <a:p>
                      <a:r>
                        <a:rPr lang="en-US" sz="1050" noProof="0"/>
                        <a:t>Assumption</a:t>
                      </a:r>
                    </a:p>
                  </a:txBody>
                  <a:tcPr>
                    <a:lnB w="12700" cap="flat" cmpd="sng" algn="ctr">
                      <a:solidFill>
                        <a:schemeClr val="accent5">
                          <a:lumMod val="40000"/>
                          <a:lumOff val="60000"/>
                        </a:schemeClr>
                      </a:solidFill>
                      <a:prstDash val="solid"/>
                      <a:round/>
                      <a:headEnd type="none" w="med" len="med"/>
                      <a:tailEnd type="none" w="med" len="med"/>
                    </a:lnB>
                  </a:tcPr>
                </a:tc>
                <a:tc>
                  <a:txBody>
                    <a:bodyPr/>
                    <a:lstStyle/>
                    <a:p>
                      <a:r>
                        <a:rPr lang="en-US" sz="1050" noProof="0"/>
                        <a:t>Value</a:t>
                      </a:r>
                    </a:p>
                  </a:txBody>
                  <a:tcPr>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769225557"/>
                  </a:ext>
                </a:extLst>
              </a:tr>
              <a:tr h="0">
                <a:tc>
                  <a:txBody>
                    <a:bodyPr/>
                    <a:lstStyle/>
                    <a:p>
                      <a:r>
                        <a:rPr lang="en-US" sz="1000" b="1" noProof="0" dirty="0">
                          <a:solidFill>
                            <a:schemeClr val="accent1">
                              <a:lumMod val="50000"/>
                            </a:schemeClr>
                          </a:solidFill>
                        </a:rPr>
                        <a:t>Number of Medium complexity factors </a:t>
                      </a:r>
                      <a:r>
                        <a:rPr lang="en-US" sz="1000" b="0" noProof="0" dirty="0">
                          <a:solidFill>
                            <a:schemeClr val="accent1">
                              <a:lumMod val="50000"/>
                            </a:schemeClr>
                          </a:solidFill>
                        </a:rPr>
                        <a:t>– Considers 3-6 SQL queries to a database with multiple tables and relations</a:t>
                      </a:r>
                      <a:endParaRPr lang="en-US" sz="1000" b="1" noProof="0" dirty="0">
                        <a:solidFill>
                          <a:schemeClr val="accent1">
                            <a:lumMod val="50000"/>
                          </a:schemeClr>
                        </a:solidFill>
                      </a:endParaRP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r"/>
                      <a:r>
                        <a:rPr lang="en-US" sz="1050" noProof="0" dirty="0"/>
                        <a:t>10</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4215087879"/>
                  </a:ext>
                </a:extLst>
              </a:tr>
              <a:tr h="0">
                <a:tc>
                  <a:txBody>
                    <a:bodyPr/>
                    <a:lstStyle/>
                    <a:p>
                      <a:r>
                        <a:rPr lang="en-US" sz="1000" b="1" noProof="0" dirty="0">
                          <a:solidFill>
                            <a:schemeClr val="accent1">
                              <a:lumMod val="50000"/>
                            </a:schemeClr>
                          </a:solidFill>
                        </a:rPr>
                        <a:t>Time required for coding a Medium complexity access</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r"/>
                      <a:r>
                        <a:rPr lang="en-US" sz="1050" noProof="0"/>
                        <a:t>108,3 hours*</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121235289"/>
                  </a:ext>
                </a:extLst>
              </a:tr>
              <a:tr h="0">
                <a:tc>
                  <a:txBody>
                    <a:bodyPr/>
                    <a:lstStyle/>
                    <a:p>
                      <a:r>
                        <a:rPr lang="en-US" sz="1000" b="1" noProof="0" dirty="0">
                          <a:solidFill>
                            <a:schemeClr val="accent1">
                              <a:lumMod val="50000"/>
                            </a:schemeClr>
                          </a:solidFill>
                        </a:rPr>
                        <a:t>% Efficiency for writing a Medium complexity factor with AI</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r"/>
                      <a:r>
                        <a:rPr lang="en-US" sz="1050" noProof="0"/>
                        <a:t>70%</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485475535"/>
                  </a:ext>
                </a:extLst>
              </a:tr>
              <a:tr h="0">
                <a:tc>
                  <a:txBody>
                    <a:bodyPr/>
                    <a:lstStyle/>
                    <a:p>
                      <a:r>
                        <a:rPr lang="en-US" sz="1000" b="1" noProof="0">
                          <a:solidFill>
                            <a:schemeClr val="accent1">
                              <a:lumMod val="50000"/>
                            </a:schemeClr>
                          </a:solidFill>
                        </a:rPr>
                        <a:t>LCR (Spain)</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r"/>
                      <a:r>
                        <a:rPr lang="en-US" sz="1050" noProof="0"/>
                        <a:t>28,38 €</a:t>
                      </a:r>
                    </a:p>
                  </a:txBody>
                  <a:tcP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970114315"/>
                  </a:ext>
                </a:extLst>
              </a:tr>
              <a:tr h="0">
                <a:tc>
                  <a:txBody>
                    <a:bodyPr/>
                    <a:lstStyle/>
                    <a:p>
                      <a:r>
                        <a:rPr lang="en-US" sz="1000" b="1" noProof="0">
                          <a:solidFill>
                            <a:schemeClr val="accent1">
                              <a:lumMod val="50000"/>
                            </a:schemeClr>
                          </a:solidFill>
                        </a:rPr>
                        <a:t>Language</a:t>
                      </a:r>
                    </a:p>
                  </a:txBody>
                  <a:tcPr>
                    <a:lnT w="12700" cap="flat" cmpd="sng" algn="ctr">
                      <a:solidFill>
                        <a:schemeClr val="accent5">
                          <a:lumMod val="40000"/>
                          <a:lumOff val="60000"/>
                        </a:schemeClr>
                      </a:solidFill>
                      <a:prstDash val="solid"/>
                      <a:round/>
                      <a:headEnd type="none" w="med" len="med"/>
                      <a:tailEnd type="none" w="med" len="med"/>
                    </a:lnT>
                  </a:tcPr>
                </a:tc>
                <a:tc>
                  <a:txBody>
                    <a:bodyPr/>
                    <a:lstStyle/>
                    <a:p>
                      <a:pPr algn="r"/>
                      <a:r>
                        <a:rPr lang="en-US" sz="1050" noProof="0" dirty="0"/>
                        <a:t>SQL</a:t>
                      </a:r>
                    </a:p>
                  </a:txBody>
                  <a:tcPr>
                    <a:lnT w="12700" cap="flat" cmpd="sng" algn="ctr">
                      <a:solidFill>
                        <a:schemeClr val="accent5">
                          <a:lumMod val="40000"/>
                          <a:lumOff val="60000"/>
                        </a:schemeClr>
                      </a:solidFill>
                      <a:prstDash val="solid"/>
                      <a:round/>
                      <a:headEnd type="none" w="med" len="med"/>
                      <a:tailEnd type="none" w="med" len="med"/>
                    </a:lnT>
                  </a:tcPr>
                </a:tc>
                <a:extLst>
                  <a:ext uri="{0D108BD9-81ED-4DB2-BD59-A6C34878D82A}">
                    <a16:rowId xmlns:a16="http://schemas.microsoft.com/office/drawing/2014/main" val="1153500210"/>
                  </a:ext>
                </a:extLst>
              </a:tr>
            </a:tbl>
          </a:graphicData>
        </a:graphic>
      </p:graphicFrame>
      <p:sp>
        <p:nvSpPr>
          <p:cNvPr id="40" name="Isosceles Triangle 39">
            <a:extLst>
              <a:ext uri="{FF2B5EF4-FFF2-40B4-BE49-F238E27FC236}">
                <a16:creationId xmlns:a16="http://schemas.microsoft.com/office/drawing/2014/main" id="{65E70D4A-B5CB-4827-9B4A-ED7AFA5A27F8}"/>
              </a:ext>
            </a:extLst>
          </p:cNvPr>
          <p:cNvSpPr/>
          <p:nvPr/>
        </p:nvSpPr>
        <p:spPr>
          <a:xfrm rot="10800000">
            <a:off x="8394290" y="4442686"/>
            <a:ext cx="1085852" cy="135732"/>
          </a:xfrm>
          <a:prstGeom prst="triangle">
            <a:avLst/>
          </a:prstGeom>
          <a:solidFill>
            <a:srgbClr val="F0E7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1" name="TextBox 40">
            <a:extLst>
              <a:ext uri="{FF2B5EF4-FFF2-40B4-BE49-F238E27FC236}">
                <a16:creationId xmlns:a16="http://schemas.microsoft.com/office/drawing/2014/main" id="{11915DD5-9886-4966-8CB0-B4297FA49F50}"/>
              </a:ext>
            </a:extLst>
          </p:cNvPr>
          <p:cNvSpPr txBox="1"/>
          <p:nvPr/>
        </p:nvSpPr>
        <p:spPr>
          <a:xfrm>
            <a:off x="6617879" y="4814419"/>
            <a:ext cx="4638674" cy="293946"/>
          </a:xfrm>
          <a:prstGeom prst="rect">
            <a:avLst/>
          </a:prstGeom>
          <a:noFill/>
        </p:spPr>
        <p:txBody>
          <a:bodyPr wrap="square" lIns="0" tIns="0" rIns="0" bIns="0" rtlCol="0">
            <a:noAutofit/>
          </a:bodyPr>
          <a:lstStyle/>
          <a:p>
            <a:pPr algn="ctr" defTabSz="228600">
              <a:spcAft>
                <a:spcPts val="1200"/>
              </a:spcAft>
            </a:pPr>
            <a:r>
              <a:rPr lang="es-ES" b="1" noProof="0">
                <a:solidFill>
                  <a:schemeClr val="accent3">
                    <a:lumMod val="75000"/>
                  </a:schemeClr>
                </a:solidFill>
              </a:rPr>
              <a:t>Total </a:t>
            </a:r>
            <a:r>
              <a:rPr lang="es-ES" b="1" noProof="0" err="1">
                <a:solidFill>
                  <a:schemeClr val="accent3">
                    <a:lumMod val="75000"/>
                  </a:schemeClr>
                </a:solidFill>
              </a:rPr>
              <a:t>Cost</a:t>
            </a:r>
            <a:endParaRPr lang="es-ES" b="1" noProof="0">
              <a:solidFill>
                <a:schemeClr val="accent3">
                  <a:lumMod val="75000"/>
                </a:schemeClr>
              </a:solidFill>
            </a:endParaRPr>
          </a:p>
        </p:txBody>
      </p:sp>
      <p:grpSp>
        <p:nvGrpSpPr>
          <p:cNvPr id="42" name="Group 41">
            <a:extLst>
              <a:ext uri="{FF2B5EF4-FFF2-40B4-BE49-F238E27FC236}">
                <a16:creationId xmlns:a16="http://schemas.microsoft.com/office/drawing/2014/main" id="{01CF8B07-2518-4B8A-BF8F-D5AD12A64C40}"/>
              </a:ext>
            </a:extLst>
          </p:cNvPr>
          <p:cNvGrpSpPr/>
          <p:nvPr/>
        </p:nvGrpSpPr>
        <p:grpSpPr>
          <a:xfrm>
            <a:off x="6751229" y="5139486"/>
            <a:ext cx="4371974" cy="928136"/>
            <a:chOff x="381000" y="4709524"/>
            <a:chExt cx="4371974" cy="928136"/>
          </a:xfrm>
        </p:grpSpPr>
        <p:sp>
          <p:nvSpPr>
            <p:cNvPr id="43" name="TextBox 42">
              <a:extLst>
                <a:ext uri="{FF2B5EF4-FFF2-40B4-BE49-F238E27FC236}">
                  <a16:creationId xmlns:a16="http://schemas.microsoft.com/office/drawing/2014/main" id="{73932212-D0B9-4506-8058-DA66B9FE9425}"/>
                </a:ext>
              </a:extLst>
            </p:cNvPr>
            <p:cNvSpPr txBox="1"/>
            <p:nvPr/>
          </p:nvSpPr>
          <p:spPr>
            <a:xfrm>
              <a:off x="381000" y="4709524"/>
              <a:ext cx="2303074" cy="293946"/>
            </a:xfrm>
            <a:prstGeom prst="rect">
              <a:avLst/>
            </a:prstGeom>
            <a:solidFill>
              <a:schemeClr val="accent5">
                <a:lumMod val="40000"/>
                <a:lumOff val="60000"/>
              </a:schemeClr>
            </a:solidFill>
          </p:spPr>
          <p:txBody>
            <a:bodyPr wrap="square" lIns="0" tIns="0" rIns="0" bIns="0" rtlCol="0" anchor="ctr">
              <a:noAutofit/>
            </a:bodyPr>
            <a:lstStyle/>
            <a:p>
              <a:pPr algn="ctr" defTabSz="228600">
                <a:spcAft>
                  <a:spcPts val="1200"/>
                </a:spcAft>
              </a:pPr>
              <a:r>
                <a:rPr lang="en-US" sz="1200" b="1"/>
                <a:t>Traditional Approach</a:t>
              </a:r>
            </a:p>
          </p:txBody>
        </p:sp>
        <p:sp>
          <p:nvSpPr>
            <p:cNvPr id="44" name="TextBox 43">
              <a:extLst>
                <a:ext uri="{FF2B5EF4-FFF2-40B4-BE49-F238E27FC236}">
                  <a16:creationId xmlns:a16="http://schemas.microsoft.com/office/drawing/2014/main" id="{24CF1898-9ADE-4DE6-A07B-880F0D341D15}"/>
                </a:ext>
              </a:extLst>
            </p:cNvPr>
            <p:cNvSpPr txBox="1"/>
            <p:nvPr/>
          </p:nvSpPr>
          <p:spPr>
            <a:xfrm>
              <a:off x="2449900" y="4709524"/>
              <a:ext cx="2303074" cy="293946"/>
            </a:xfrm>
            <a:prstGeom prst="rect">
              <a:avLst/>
            </a:prstGeom>
            <a:solidFill>
              <a:schemeClr val="accent5">
                <a:lumMod val="40000"/>
                <a:lumOff val="60000"/>
              </a:schemeClr>
            </a:solidFill>
          </p:spPr>
          <p:txBody>
            <a:bodyPr wrap="square" lIns="0" tIns="0" rIns="0" bIns="0" rtlCol="0" anchor="ctr">
              <a:noAutofit/>
            </a:bodyPr>
            <a:lstStyle/>
            <a:p>
              <a:pPr algn="ctr" defTabSz="228600">
                <a:spcAft>
                  <a:spcPts val="1200"/>
                </a:spcAft>
              </a:pPr>
              <a:r>
                <a:rPr lang="en-US" sz="1200" b="1"/>
                <a:t>AI-assisted Approach</a:t>
              </a:r>
            </a:p>
          </p:txBody>
        </p:sp>
        <p:sp>
          <p:nvSpPr>
            <p:cNvPr id="45" name="TextBox 44">
              <a:extLst>
                <a:ext uri="{FF2B5EF4-FFF2-40B4-BE49-F238E27FC236}">
                  <a16:creationId xmlns:a16="http://schemas.microsoft.com/office/drawing/2014/main" id="{B0B34AA1-96F6-4272-ABDE-C1E7B90B60ED}"/>
                </a:ext>
              </a:extLst>
            </p:cNvPr>
            <p:cNvSpPr txBox="1"/>
            <p:nvPr/>
          </p:nvSpPr>
          <p:spPr>
            <a:xfrm>
              <a:off x="381000" y="5079670"/>
              <a:ext cx="2303074" cy="557990"/>
            </a:xfrm>
            <a:prstGeom prst="rect">
              <a:avLst/>
            </a:prstGeom>
            <a:solidFill>
              <a:schemeClr val="accent5">
                <a:lumMod val="20000"/>
                <a:lumOff val="80000"/>
              </a:schemeClr>
            </a:solidFill>
          </p:spPr>
          <p:txBody>
            <a:bodyPr wrap="square" lIns="0" tIns="0" rIns="0" bIns="0" rtlCol="0" anchor="ctr">
              <a:noAutofit/>
            </a:bodyPr>
            <a:lstStyle/>
            <a:p>
              <a:pPr algn="ctr" defTabSz="228600">
                <a:spcAft>
                  <a:spcPts val="1200"/>
                </a:spcAft>
              </a:pPr>
              <a:r>
                <a:rPr lang="es-ES" sz="2800" b="1" dirty="0"/>
                <a:t>30</a:t>
              </a:r>
              <a:r>
                <a:rPr lang="es-ES" sz="2800" b="1" noProof="0" dirty="0"/>
                <a:t>,7 K€</a:t>
              </a:r>
            </a:p>
          </p:txBody>
        </p:sp>
        <p:sp>
          <p:nvSpPr>
            <p:cNvPr id="46" name="TextBox 45">
              <a:extLst>
                <a:ext uri="{FF2B5EF4-FFF2-40B4-BE49-F238E27FC236}">
                  <a16:creationId xmlns:a16="http://schemas.microsoft.com/office/drawing/2014/main" id="{496DB651-0BF3-4EE2-8DD1-1FD9040351C1}"/>
                </a:ext>
              </a:extLst>
            </p:cNvPr>
            <p:cNvSpPr txBox="1"/>
            <p:nvPr/>
          </p:nvSpPr>
          <p:spPr>
            <a:xfrm>
              <a:off x="2449900" y="5079670"/>
              <a:ext cx="2303074" cy="557990"/>
            </a:xfrm>
            <a:prstGeom prst="rect">
              <a:avLst/>
            </a:prstGeom>
            <a:solidFill>
              <a:schemeClr val="accent5">
                <a:lumMod val="20000"/>
                <a:lumOff val="80000"/>
              </a:schemeClr>
            </a:solidFill>
          </p:spPr>
          <p:txBody>
            <a:bodyPr wrap="square" lIns="0" tIns="0" rIns="0" bIns="0" rtlCol="0" anchor="ctr">
              <a:noAutofit/>
            </a:bodyPr>
            <a:lstStyle/>
            <a:p>
              <a:pPr algn="ctr" defTabSz="228600">
                <a:spcAft>
                  <a:spcPts val="1200"/>
                </a:spcAft>
              </a:pPr>
              <a:r>
                <a:rPr lang="es-ES" sz="2800" b="1" dirty="0"/>
                <a:t>9,2</a:t>
              </a:r>
              <a:r>
                <a:rPr lang="es-ES" sz="2800" b="1" noProof="0" dirty="0"/>
                <a:t> K€</a:t>
              </a:r>
              <a:endParaRPr lang="es-ES" sz="2800" b="1" noProof="0" dirty="0">
                <a:solidFill>
                  <a:srgbClr val="00B050"/>
                </a:solidFill>
              </a:endParaRPr>
            </a:p>
          </p:txBody>
        </p:sp>
        <p:sp>
          <p:nvSpPr>
            <p:cNvPr id="47" name="Isosceles Triangle 46">
              <a:extLst>
                <a:ext uri="{FF2B5EF4-FFF2-40B4-BE49-F238E27FC236}">
                  <a16:creationId xmlns:a16="http://schemas.microsoft.com/office/drawing/2014/main" id="{42539BA5-EEFE-4376-8DC1-4025678B182C}"/>
                </a:ext>
              </a:extLst>
            </p:cNvPr>
            <p:cNvSpPr/>
            <p:nvPr/>
          </p:nvSpPr>
          <p:spPr>
            <a:xfrm rot="10800000">
              <a:off x="989611" y="5003470"/>
              <a:ext cx="1085852" cy="135732"/>
            </a:xfrm>
            <a:prstGeom prst="triangle">
              <a:avLst/>
            </a:prstGeom>
            <a:solidFill>
              <a:srgbClr val="E5CDFF"/>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8" name="Isosceles Triangle 47">
              <a:extLst>
                <a:ext uri="{FF2B5EF4-FFF2-40B4-BE49-F238E27FC236}">
                  <a16:creationId xmlns:a16="http://schemas.microsoft.com/office/drawing/2014/main" id="{49CB8D40-8FB8-4356-8C68-BAC2611ACB33}"/>
                </a:ext>
              </a:extLst>
            </p:cNvPr>
            <p:cNvSpPr/>
            <p:nvPr/>
          </p:nvSpPr>
          <p:spPr>
            <a:xfrm rot="10800000">
              <a:off x="3325211" y="4984200"/>
              <a:ext cx="1085852" cy="135732"/>
            </a:xfrm>
            <a:prstGeom prst="triangle">
              <a:avLst/>
            </a:prstGeom>
            <a:solidFill>
              <a:srgbClr val="E5CDFF"/>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grpSp>
      <p:sp>
        <p:nvSpPr>
          <p:cNvPr id="49" name="TextBox 48">
            <a:extLst>
              <a:ext uri="{FF2B5EF4-FFF2-40B4-BE49-F238E27FC236}">
                <a16:creationId xmlns:a16="http://schemas.microsoft.com/office/drawing/2014/main" id="{EBD48855-7289-4891-BDAB-7713FCF72DA6}"/>
              </a:ext>
            </a:extLst>
          </p:cNvPr>
          <p:cNvSpPr txBox="1"/>
          <p:nvPr/>
        </p:nvSpPr>
        <p:spPr>
          <a:xfrm>
            <a:off x="6140847" y="2252423"/>
            <a:ext cx="5046663" cy="343534"/>
          </a:xfrm>
          <a:prstGeom prst="rect">
            <a:avLst/>
          </a:prstGeom>
          <a:noFill/>
        </p:spPr>
        <p:txBody>
          <a:bodyPr wrap="square" lIns="0" tIns="0" rIns="0" bIns="0" rtlCol="0">
            <a:noAutofit/>
          </a:bodyPr>
          <a:lstStyle/>
          <a:p>
            <a:pPr algn="l" defTabSz="228600">
              <a:spcAft>
                <a:spcPts val="1200"/>
              </a:spcAft>
            </a:pPr>
            <a:r>
              <a:rPr lang="es-ES" b="1" noProof="0">
                <a:solidFill>
                  <a:schemeClr val="accent2">
                    <a:lumMod val="50000"/>
                  </a:schemeClr>
                </a:solidFill>
              </a:rPr>
              <a:t>SQL</a:t>
            </a:r>
          </a:p>
        </p:txBody>
      </p:sp>
    </p:spTree>
    <p:extLst>
      <p:ext uri="{BB962C8B-B14F-4D97-AF65-F5344CB8AC3E}">
        <p14:creationId xmlns:p14="http://schemas.microsoft.com/office/powerpoint/2010/main" val="2616960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05E0AA-8972-4554-B7F1-9283D11030AC}"/>
              </a:ext>
            </a:extLst>
          </p:cNvPr>
          <p:cNvSpPr/>
          <p:nvPr/>
        </p:nvSpPr>
        <p:spPr>
          <a:xfrm>
            <a:off x="0" y="1657351"/>
            <a:ext cx="12192000" cy="4643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3" name="Title 2">
            <a:extLst>
              <a:ext uri="{FF2B5EF4-FFF2-40B4-BE49-F238E27FC236}">
                <a16:creationId xmlns:a16="http://schemas.microsoft.com/office/drawing/2014/main" id="{2ECD2533-3C9B-4D15-AB43-EF03E01E565F}"/>
              </a:ext>
            </a:extLst>
          </p:cNvPr>
          <p:cNvSpPr>
            <a:spLocks noGrp="1"/>
          </p:cNvSpPr>
          <p:nvPr>
            <p:ph type="title"/>
          </p:nvPr>
        </p:nvSpPr>
        <p:spPr>
          <a:xfrm>
            <a:off x="381001" y="380999"/>
            <a:ext cx="11429999" cy="990602"/>
          </a:xfrm>
        </p:spPr>
        <p:txBody>
          <a:bodyPr vert="horz" lIns="0" tIns="0" rIns="0" bIns="0" rtlCol="0" anchor="t">
            <a:normAutofit/>
          </a:bodyPr>
          <a:lstStyle/>
          <a:p>
            <a:r>
              <a:rPr lang="es-ES"/>
              <a:t>PoC </a:t>
            </a:r>
            <a:r>
              <a:rPr lang="es-ES" err="1"/>
              <a:t>Approach</a:t>
            </a:r>
            <a:r>
              <a:rPr lang="es-ES"/>
              <a:t> &amp; </a:t>
            </a:r>
            <a:r>
              <a:rPr lang="es-ES" err="1"/>
              <a:t>Scope</a:t>
            </a:r>
            <a:endParaRPr lang="es-ES"/>
          </a:p>
        </p:txBody>
      </p:sp>
      <p:sp>
        <p:nvSpPr>
          <p:cNvPr id="12" name="Text Placeholder 2">
            <a:extLst>
              <a:ext uri="{FF2B5EF4-FFF2-40B4-BE49-F238E27FC236}">
                <a16:creationId xmlns:a16="http://schemas.microsoft.com/office/drawing/2014/main" id="{168A1865-037A-E586-1912-56A8D62B8150}"/>
              </a:ext>
            </a:extLst>
          </p:cNvPr>
          <p:cNvSpPr>
            <a:spLocks noGrp="1"/>
          </p:cNvSpPr>
          <p:nvPr>
            <p:ph type="body" idx="1"/>
          </p:nvPr>
        </p:nvSpPr>
        <p:spPr>
          <a:xfrm>
            <a:off x="457200" y="2393950"/>
            <a:ext cx="3556000" cy="822960"/>
          </a:xfrm>
        </p:spPr>
        <p:txBody>
          <a:bodyPr/>
          <a:lstStyle/>
          <a:p>
            <a:r>
              <a:rPr lang="en-US" sz="2000" dirty="0"/>
              <a:t>Analysis &amp; Design
</a:t>
            </a:r>
          </a:p>
        </p:txBody>
      </p:sp>
      <p:sp>
        <p:nvSpPr>
          <p:cNvPr id="4" name="Content Placeholder 3">
            <a:extLst>
              <a:ext uri="{FF2B5EF4-FFF2-40B4-BE49-F238E27FC236}">
                <a16:creationId xmlns:a16="http://schemas.microsoft.com/office/drawing/2014/main" id="{E7A6BF36-8B93-4FE5-97CF-8E10F941B7E8}"/>
              </a:ext>
            </a:extLst>
          </p:cNvPr>
          <p:cNvSpPr>
            <a:spLocks noGrp="1"/>
          </p:cNvSpPr>
          <p:nvPr>
            <p:ph sz="half" idx="2"/>
          </p:nvPr>
        </p:nvSpPr>
        <p:spPr>
          <a:xfrm>
            <a:off x="457200" y="2908081"/>
            <a:ext cx="3613150" cy="2768709"/>
          </a:xfrm>
        </p:spPr>
        <p:txBody>
          <a:bodyPr vert="horz" lIns="0" tIns="0" rIns="0" bIns="0" rtlCol="0">
            <a:noAutofit/>
          </a:bodyPr>
          <a:lstStyle/>
          <a:p>
            <a:pPr marL="342900" lvl="0" indent="-342900">
              <a:lnSpc>
                <a:spcPct val="90000"/>
              </a:lnSpc>
              <a:buFont typeface="Symbol" panose="05050102010706020507" pitchFamily="18" charset="2"/>
              <a:buChar char=""/>
            </a:pPr>
            <a:r>
              <a:rPr lang="en-US" sz="1200" dirty="0">
                <a:latin typeface="+mj-lt"/>
              </a:rPr>
              <a:t>Pick a stable solution already deployed in production in an Accenture deal for each language: Python, SQL and Cobol</a:t>
            </a:r>
          </a:p>
          <a:p>
            <a:pPr marL="342900" lvl="0" indent="-342900">
              <a:lnSpc>
                <a:spcPct val="90000"/>
              </a:lnSpc>
              <a:buFont typeface="Symbol" panose="05050102010706020507" pitchFamily="18" charset="2"/>
              <a:buChar char=""/>
            </a:pPr>
            <a:r>
              <a:rPr lang="en-US" sz="1200" dirty="0">
                <a:latin typeface="+mj-lt"/>
              </a:rPr>
              <a:t>Identify a subset of 30 functionalities* for each language to replicate and to evaluate the performance of the different solutions
Obtain the functional and technical design document</a:t>
            </a:r>
          </a:p>
          <a:p>
            <a:pPr marL="342900" lvl="0" indent="-342900">
              <a:lnSpc>
                <a:spcPct val="90000"/>
              </a:lnSpc>
              <a:buFont typeface="Symbol" panose="05050102010706020507" pitchFamily="18" charset="2"/>
              <a:buChar char=""/>
            </a:pPr>
            <a:r>
              <a:rPr lang="en-US" sz="1200" dirty="0">
                <a:latin typeface="+mj-lt"/>
              </a:rPr>
              <a:t>Obtain the code and testing scripts associated to the solution selected</a:t>
            </a:r>
          </a:p>
          <a:p>
            <a:pPr marL="342900" lvl="0" indent="-342900">
              <a:lnSpc>
                <a:spcPct val="90000"/>
              </a:lnSpc>
              <a:buFont typeface="Symbol" panose="05050102010706020507" pitchFamily="18" charset="2"/>
              <a:buChar char=""/>
            </a:pPr>
            <a:r>
              <a:rPr lang="en-US" sz="1200" dirty="0">
                <a:latin typeface="+mj-lt"/>
              </a:rPr>
              <a:t>Identify key people from Accenture involved in the deal for each programming language under analysis: Python, SQL and Cobol</a:t>
            </a:r>
          </a:p>
          <a:p>
            <a:pPr marL="714375" lvl="1" indent="-342900">
              <a:lnSpc>
                <a:spcPct val="90000"/>
              </a:lnSpc>
              <a:buFont typeface="Graphik" panose="020B0503030202060203" pitchFamily="34" charset="0"/>
              <a:buChar char="—"/>
            </a:pPr>
            <a:r>
              <a:rPr lang="en-US" sz="1200" dirty="0">
                <a:effectLst/>
                <a:latin typeface="+mj-lt"/>
              </a:rPr>
              <a:t>In case of Cobol original code and functional design must be provided in order to build the training corpus</a:t>
            </a:r>
          </a:p>
        </p:txBody>
      </p:sp>
      <p:sp>
        <p:nvSpPr>
          <p:cNvPr id="14" name="Text Placeholder 4">
            <a:extLst>
              <a:ext uri="{FF2B5EF4-FFF2-40B4-BE49-F238E27FC236}">
                <a16:creationId xmlns:a16="http://schemas.microsoft.com/office/drawing/2014/main" id="{D56F29D2-00EE-F2EC-8C11-7F6CCE16EB76}"/>
              </a:ext>
            </a:extLst>
          </p:cNvPr>
          <p:cNvSpPr>
            <a:spLocks noGrp="1"/>
          </p:cNvSpPr>
          <p:nvPr>
            <p:ph type="body" idx="18"/>
          </p:nvPr>
        </p:nvSpPr>
        <p:spPr>
          <a:xfrm>
            <a:off x="380999" y="1889125"/>
            <a:ext cx="504000" cy="432000"/>
          </a:xfrm>
          <a:prstGeom prst="ellipse">
            <a:avLst/>
          </a:prstGeom>
          <a:noFill/>
          <a:ln w="57150">
            <a:noFill/>
          </a:ln>
          <a:effectLst/>
        </p:spPr>
        <p:txBody>
          <a:bodyPr anchor="ctr"/>
          <a:lstStyle/>
          <a:p>
            <a:r>
              <a:rPr lang="en-US" sz="2800" dirty="0">
                <a:solidFill>
                  <a:schemeClr val="accent5">
                    <a:lumMod val="50000"/>
                  </a:schemeClr>
                </a:solidFill>
              </a:rPr>
              <a:t>1.</a:t>
            </a:r>
          </a:p>
        </p:txBody>
      </p:sp>
      <p:sp>
        <p:nvSpPr>
          <p:cNvPr id="16" name="Text Placeholder 5">
            <a:extLst>
              <a:ext uri="{FF2B5EF4-FFF2-40B4-BE49-F238E27FC236}">
                <a16:creationId xmlns:a16="http://schemas.microsoft.com/office/drawing/2014/main" id="{A5AA9500-0367-A05C-FC76-6ADAA9514CB1}"/>
              </a:ext>
            </a:extLst>
          </p:cNvPr>
          <p:cNvSpPr>
            <a:spLocks noGrp="1"/>
          </p:cNvSpPr>
          <p:nvPr>
            <p:ph type="body" idx="19"/>
          </p:nvPr>
        </p:nvSpPr>
        <p:spPr>
          <a:xfrm>
            <a:off x="4394200" y="2393950"/>
            <a:ext cx="3556000" cy="822960"/>
          </a:xfrm>
        </p:spPr>
        <p:txBody>
          <a:bodyPr/>
          <a:lstStyle/>
          <a:p>
            <a:r>
              <a:rPr lang="en-US" sz="2000"/>
              <a:t>Execution</a:t>
            </a:r>
          </a:p>
        </p:txBody>
      </p:sp>
      <p:sp>
        <p:nvSpPr>
          <p:cNvPr id="7" name="TextBox 6">
            <a:extLst>
              <a:ext uri="{FF2B5EF4-FFF2-40B4-BE49-F238E27FC236}">
                <a16:creationId xmlns:a16="http://schemas.microsoft.com/office/drawing/2014/main" id="{493770D2-3AB8-46A2-8ED4-59BA3D0FF763}"/>
              </a:ext>
            </a:extLst>
          </p:cNvPr>
          <p:cNvSpPr txBox="1"/>
          <p:nvPr/>
        </p:nvSpPr>
        <p:spPr>
          <a:xfrm>
            <a:off x="4394200" y="2908081"/>
            <a:ext cx="3368675" cy="3120854"/>
          </a:xfrm>
          <a:prstGeom prst="rect">
            <a:avLst/>
          </a:prstGeom>
        </p:spPr>
        <p:txBody>
          <a:bodyPr vert="horz" wrap="square" lIns="0" tIns="0" rIns="0" bIns="0" rtlCol="0">
            <a:spAutoFit/>
          </a:bodyPr>
          <a:lstStyle/>
          <a:p>
            <a:pPr marL="342900" indent="-342900" defTabSz="228600">
              <a:lnSpc>
                <a:spcPct val="90000"/>
              </a:lnSpc>
              <a:spcAft>
                <a:spcPts val="600"/>
              </a:spcAft>
              <a:buFont typeface="Symbol" panose="05050102010706020507" pitchFamily="18" charset="2"/>
              <a:buChar char=""/>
            </a:pPr>
            <a:r>
              <a:rPr lang="en-US" sz="1200">
                <a:latin typeface="+mj-lt"/>
              </a:rPr>
              <a:t>Based on existing benchmarks, select the best AI model and associated metrics
Gather from the technical design the specific paragraphs to be used in the AI Pair Programming solution</a:t>
            </a:r>
          </a:p>
          <a:p>
            <a:pPr marL="342900" indent="-342900" defTabSz="228600">
              <a:lnSpc>
                <a:spcPct val="90000"/>
              </a:lnSpc>
              <a:spcAft>
                <a:spcPts val="600"/>
              </a:spcAft>
              <a:buFont typeface="Symbol" panose="05050102010706020507" pitchFamily="18" charset="2"/>
              <a:buChar char=""/>
            </a:pPr>
            <a:r>
              <a:rPr lang="en-US" sz="1200">
                <a:latin typeface="+mj-lt"/>
              </a:rPr>
              <a:t>If required, specify in natural language the different functional components</a:t>
            </a:r>
          </a:p>
          <a:p>
            <a:pPr marL="342900" indent="-342900" defTabSz="228600">
              <a:lnSpc>
                <a:spcPct val="90000"/>
              </a:lnSpc>
              <a:spcAft>
                <a:spcPts val="600"/>
              </a:spcAft>
              <a:buFont typeface="Symbol" panose="05050102010706020507" pitchFamily="18" charset="2"/>
              <a:buChar char=""/>
            </a:pPr>
            <a:r>
              <a:rPr lang="en-US" sz="1200">
                <a:latin typeface="+mj-lt"/>
              </a:rPr>
              <a:t>Run Python, SQL and Cobol code generation based on natural language specifications</a:t>
            </a:r>
          </a:p>
          <a:p>
            <a:pPr marL="714375" lvl="1" indent="-342900" defTabSz="228600">
              <a:lnSpc>
                <a:spcPct val="90000"/>
              </a:lnSpc>
              <a:spcAft>
                <a:spcPts val="600"/>
              </a:spcAft>
              <a:buFont typeface="Graphik" panose="020B0503030202060203" pitchFamily="34" charset="0"/>
              <a:buChar char="—"/>
            </a:pPr>
            <a:r>
              <a:rPr lang="en-US" sz="1200">
                <a:latin typeface="+mj-lt"/>
              </a:rPr>
              <a:t>In the case of Cobol, a model must be generated for this purpose</a:t>
            </a:r>
          </a:p>
          <a:p>
            <a:pPr marL="342900" marR="0" lvl="0" indent="-342900" algn="l" defTabSz="228600" rtl="0" eaLnBrk="1" fontAlgn="auto" latinLnBrk="0" hangingPunct="1">
              <a:lnSpc>
                <a:spcPct val="90000"/>
              </a:lnSpc>
              <a:spcBef>
                <a:spcPts val="0"/>
              </a:spcBef>
              <a:spcAft>
                <a:spcPts val="600"/>
              </a:spcAft>
              <a:buClrTx/>
              <a:buSzTx/>
              <a:buFont typeface="Symbol" panose="05050102010706020507" pitchFamily="18" charset="2"/>
              <a:buChar char=""/>
              <a:tabLst/>
              <a:defRPr/>
            </a:pPr>
            <a:r>
              <a:rPr lang="en-US" sz="1200">
                <a:latin typeface="+mj-lt"/>
              </a:rPr>
              <a:t>Adjust configuration both in the input text and models’ parameters</a:t>
            </a:r>
          </a:p>
          <a:p>
            <a:pPr marL="342900" marR="0" lvl="0" indent="-342900" algn="l" defTabSz="228600" rtl="0" eaLnBrk="1" fontAlgn="auto" latinLnBrk="0" hangingPunct="1">
              <a:lnSpc>
                <a:spcPct val="90000"/>
              </a:lnSpc>
              <a:spcBef>
                <a:spcPts val="0"/>
              </a:spcBef>
              <a:spcAft>
                <a:spcPts val="600"/>
              </a:spcAft>
              <a:buClrTx/>
              <a:buSzTx/>
              <a:buFont typeface="Symbol" panose="05050102010706020507" pitchFamily="18" charset="2"/>
              <a:buChar char=""/>
              <a:tabLst/>
              <a:defRPr/>
            </a:pPr>
            <a:r>
              <a:rPr lang="en-US" sz="1200">
                <a:latin typeface="+mj-lt"/>
              </a:rPr>
              <a:t>Run the provided testing scripts against the code generated and capture metrics</a:t>
            </a:r>
          </a:p>
        </p:txBody>
      </p:sp>
      <p:sp>
        <p:nvSpPr>
          <p:cNvPr id="18" name="Text Placeholder 7">
            <a:extLst>
              <a:ext uri="{FF2B5EF4-FFF2-40B4-BE49-F238E27FC236}">
                <a16:creationId xmlns:a16="http://schemas.microsoft.com/office/drawing/2014/main" id="{4CF3C1A1-C749-450A-30B1-A3E5D2C4990D}"/>
              </a:ext>
            </a:extLst>
          </p:cNvPr>
          <p:cNvSpPr>
            <a:spLocks noGrp="1"/>
          </p:cNvSpPr>
          <p:nvPr>
            <p:ph type="body" idx="21"/>
          </p:nvPr>
        </p:nvSpPr>
        <p:spPr>
          <a:xfrm>
            <a:off x="4318000" y="1889125"/>
            <a:ext cx="504000" cy="432000"/>
          </a:xfrm>
          <a:prstGeom prst="ellipse">
            <a:avLst/>
          </a:prstGeom>
          <a:noFill/>
          <a:ln w="57150">
            <a:noFill/>
          </a:ln>
          <a:effectLst/>
        </p:spPr>
        <p:txBody>
          <a:bodyPr anchor="ctr"/>
          <a:lstStyle/>
          <a:p>
            <a:r>
              <a:rPr lang="en-US" sz="2800">
                <a:solidFill>
                  <a:schemeClr val="accent5">
                    <a:lumMod val="50000"/>
                  </a:schemeClr>
                </a:solidFill>
              </a:rPr>
              <a:t>2.</a:t>
            </a:r>
          </a:p>
        </p:txBody>
      </p:sp>
      <p:sp>
        <p:nvSpPr>
          <p:cNvPr id="20" name="Text Placeholder 8">
            <a:extLst>
              <a:ext uri="{FF2B5EF4-FFF2-40B4-BE49-F238E27FC236}">
                <a16:creationId xmlns:a16="http://schemas.microsoft.com/office/drawing/2014/main" id="{D0FA95B1-53BB-5F2B-B569-29015D1491FC}"/>
              </a:ext>
            </a:extLst>
          </p:cNvPr>
          <p:cNvSpPr>
            <a:spLocks noGrp="1"/>
          </p:cNvSpPr>
          <p:nvPr>
            <p:ph type="body" idx="22"/>
          </p:nvPr>
        </p:nvSpPr>
        <p:spPr>
          <a:xfrm>
            <a:off x="8331200" y="2393950"/>
            <a:ext cx="3556000" cy="822960"/>
          </a:xfrm>
        </p:spPr>
        <p:txBody>
          <a:bodyPr/>
          <a:lstStyle/>
          <a:p>
            <a:r>
              <a:rPr lang="en-US" sz="2000"/>
              <a:t>Evaluation &amp; Conclusions</a:t>
            </a:r>
          </a:p>
        </p:txBody>
      </p:sp>
      <p:sp>
        <p:nvSpPr>
          <p:cNvPr id="5" name="TextBox 4">
            <a:extLst>
              <a:ext uri="{FF2B5EF4-FFF2-40B4-BE49-F238E27FC236}">
                <a16:creationId xmlns:a16="http://schemas.microsoft.com/office/drawing/2014/main" id="{3597C1F2-0640-46C0-AD0C-1A8C577D1CE4}"/>
              </a:ext>
            </a:extLst>
          </p:cNvPr>
          <p:cNvSpPr txBox="1"/>
          <p:nvPr/>
        </p:nvSpPr>
        <p:spPr>
          <a:xfrm>
            <a:off x="8331200" y="2908081"/>
            <a:ext cx="3232150" cy="1471172"/>
          </a:xfrm>
          <a:prstGeom prst="rect">
            <a:avLst/>
          </a:prstGeom>
        </p:spPr>
        <p:txBody>
          <a:bodyPr vert="horz" wrap="square" lIns="0" tIns="0" rIns="0" bIns="0" rtlCol="0">
            <a:spAutoFit/>
          </a:bodyPr>
          <a:lstStyle>
            <a:defPPr>
              <a:defRPr lang="en-US"/>
            </a:defPPr>
            <a:lvl1pPr marL="342900" lvl="0" indent="-342900" defTabSz="228600">
              <a:lnSpc>
                <a:spcPct val="90000"/>
              </a:lnSpc>
              <a:spcAft>
                <a:spcPts val="600"/>
              </a:spcAft>
              <a:buFont typeface="Symbol" panose="05050102010706020507" pitchFamily="18" charset="2"/>
              <a:buChar char=""/>
              <a:defRPr sz="1400">
                <a:effectLst/>
              </a:defRPr>
            </a:lvl1pPr>
          </a:lstStyle>
          <a:p>
            <a:r>
              <a:rPr lang="en-US" sz="1200">
                <a:latin typeface="+mj-lt"/>
              </a:rPr>
              <a:t>Assess the quality of the technical documents for this type of approach</a:t>
            </a:r>
          </a:p>
          <a:p>
            <a:r>
              <a:rPr lang="en-US" sz="1200">
                <a:latin typeface="+mj-lt"/>
              </a:rPr>
              <a:t>Evaluate code quality</a:t>
            </a:r>
          </a:p>
          <a:p>
            <a:r>
              <a:rPr lang="en-US" sz="1200">
                <a:latin typeface="+mj-lt"/>
              </a:rPr>
              <a:t>Evaluate results on obtained metrics
Evaluate the potential productivity growth</a:t>
            </a:r>
          </a:p>
          <a:p>
            <a:r>
              <a:rPr lang="en-US" sz="1200">
                <a:latin typeface="+mj-lt"/>
              </a:rPr>
              <a:t>Present results</a:t>
            </a:r>
          </a:p>
        </p:txBody>
      </p:sp>
      <p:sp>
        <p:nvSpPr>
          <p:cNvPr id="22" name="Text Placeholder 10">
            <a:extLst>
              <a:ext uri="{FF2B5EF4-FFF2-40B4-BE49-F238E27FC236}">
                <a16:creationId xmlns:a16="http://schemas.microsoft.com/office/drawing/2014/main" id="{D94B6E4E-47F2-11AF-69F8-7AB34F1C1089}"/>
              </a:ext>
            </a:extLst>
          </p:cNvPr>
          <p:cNvSpPr>
            <a:spLocks noGrp="1"/>
          </p:cNvSpPr>
          <p:nvPr>
            <p:ph type="body" idx="24"/>
          </p:nvPr>
        </p:nvSpPr>
        <p:spPr>
          <a:xfrm>
            <a:off x="8255000" y="1889125"/>
            <a:ext cx="504000" cy="432000"/>
          </a:xfrm>
          <a:prstGeom prst="ellipse">
            <a:avLst/>
          </a:prstGeom>
          <a:noFill/>
          <a:ln w="57150">
            <a:noFill/>
          </a:ln>
          <a:effectLst/>
        </p:spPr>
        <p:txBody>
          <a:bodyPr anchor="ctr"/>
          <a:lstStyle/>
          <a:p>
            <a:r>
              <a:rPr lang="en-US" sz="2800">
                <a:solidFill>
                  <a:schemeClr val="accent5">
                    <a:lumMod val="50000"/>
                  </a:schemeClr>
                </a:solidFill>
              </a:rPr>
              <a:t>3.</a:t>
            </a:r>
          </a:p>
        </p:txBody>
      </p:sp>
      <p:sp>
        <p:nvSpPr>
          <p:cNvPr id="13" name="Content Placeholder 3">
            <a:extLst>
              <a:ext uri="{FF2B5EF4-FFF2-40B4-BE49-F238E27FC236}">
                <a16:creationId xmlns:a16="http://schemas.microsoft.com/office/drawing/2014/main" id="{FF318E2E-EAF0-414E-A039-264DD94DD70F}"/>
              </a:ext>
            </a:extLst>
          </p:cNvPr>
          <p:cNvSpPr txBox="1">
            <a:spLocks/>
          </p:cNvSpPr>
          <p:nvPr/>
        </p:nvSpPr>
        <p:spPr>
          <a:xfrm>
            <a:off x="380999" y="1038335"/>
            <a:ext cx="11196000" cy="198535"/>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600"/>
              </a:spcAft>
              <a:buFont typeface="Arial" panose="020B0604020202020204" pitchFamily="34" charset="0"/>
              <a:buNone/>
              <a:defRPr sz="18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600"/>
              </a:spcAft>
              <a:buClrTx/>
              <a:buFont typeface="Arial" panose="020B0604020202020204" pitchFamily="34" charset="0"/>
              <a:buChar char="•"/>
              <a:defRPr sz="18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600"/>
              </a:spcAft>
              <a:buFont typeface="System Font"/>
              <a:buChar char="–"/>
              <a:defRPr sz="18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600"/>
              </a:spcAft>
              <a:buFont typeface="System Font"/>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a:lnSpc>
                <a:spcPct val="90000"/>
              </a:lnSpc>
            </a:pPr>
            <a:r>
              <a:rPr lang="en-US" sz="1400" dirty="0">
                <a:latin typeface="+mj-lt"/>
              </a:rPr>
              <a:t>In order to assess the technology, a PoC is proposed for which a real Accenture’s deal must be picked where to partially replicate its code with the code generated by AI. The approach would be:</a:t>
            </a:r>
          </a:p>
        </p:txBody>
      </p:sp>
      <p:grpSp>
        <p:nvGrpSpPr>
          <p:cNvPr id="2" name="Group 1">
            <a:extLst>
              <a:ext uri="{FF2B5EF4-FFF2-40B4-BE49-F238E27FC236}">
                <a16:creationId xmlns:a16="http://schemas.microsoft.com/office/drawing/2014/main" id="{D9E8E5DB-38D1-4A69-B02F-5C610C43B835}"/>
              </a:ext>
            </a:extLst>
          </p:cNvPr>
          <p:cNvGrpSpPr/>
          <p:nvPr/>
        </p:nvGrpSpPr>
        <p:grpSpPr>
          <a:xfrm>
            <a:off x="736589" y="6107993"/>
            <a:ext cx="2997222" cy="323399"/>
            <a:chOff x="8498759" y="5692723"/>
            <a:chExt cx="2997222" cy="323399"/>
          </a:xfrm>
        </p:grpSpPr>
        <p:pic>
          <p:nvPicPr>
            <p:cNvPr id="17" name="Picture 16" descr="Icon&#10;&#10;Description automatically generated">
              <a:extLst>
                <a:ext uri="{FF2B5EF4-FFF2-40B4-BE49-F238E27FC236}">
                  <a16:creationId xmlns:a16="http://schemas.microsoft.com/office/drawing/2014/main" id="{416E7909-9AA5-4E0F-98C0-42B8CEA17EE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498759" y="5728423"/>
              <a:ext cx="252000" cy="252000"/>
            </a:xfrm>
            <a:prstGeom prst="rect">
              <a:avLst/>
            </a:prstGeom>
            <a:noFill/>
          </p:spPr>
        </p:pic>
        <p:sp>
          <p:nvSpPr>
            <p:cNvPr id="19" name="TextBox 18">
              <a:extLst>
                <a:ext uri="{FF2B5EF4-FFF2-40B4-BE49-F238E27FC236}">
                  <a16:creationId xmlns:a16="http://schemas.microsoft.com/office/drawing/2014/main" id="{85E1507F-260D-4ED6-8016-89DD48AF5BB4}"/>
                </a:ext>
              </a:extLst>
            </p:cNvPr>
            <p:cNvSpPr txBox="1"/>
            <p:nvPr/>
          </p:nvSpPr>
          <p:spPr>
            <a:xfrm>
              <a:off x="8862274" y="5762090"/>
              <a:ext cx="545021" cy="184666"/>
            </a:xfrm>
            <a:prstGeom prst="rect">
              <a:avLst/>
            </a:prstGeom>
            <a:noFill/>
          </p:spPr>
          <p:txBody>
            <a:bodyPr wrap="square" lIns="0" tIns="0" rIns="0" bIns="0" rtlCol="0">
              <a:spAutoFit/>
            </a:bodyPr>
            <a:lstStyle/>
            <a:p>
              <a:pPr algn="l" defTabSz="228600">
                <a:spcAft>
                  <a:spcPts val="1200"/>
                </a:spcAft>
              </a:pPr>
              <a:r>
                <a:rPr lang="es-ES_tradnl" sz="1200" b="1" noProof="0" dirty="0"/>
                <a:t>Python</a:t>
              </a:r>
              <a:endParaRPr lang="es-ES" sz="1200" b="1" noProof="0" dirty="0"/>
            </a:p>
          </p:txBody>
        </p:sp>
        <p:pic>
          <p:nvPicPr>
            <p:cNvPr id="21" name="Graphic 20" descr="Database with solid fill">
              <a:extLst>
                <a:ext uri="{FF2B5EF4-FFF2-40B4-BE49-F238E27FC236}">
                  <a16:creationId xmlns:a16="http://schemas.microsoft.com/office/drawing/2014/main" id="{52CED674-9B04-40EC-819E-3C7A85FBAB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58013" y="5692723"/>
              <a:ext cx="323399" cy="323399"/>
            </a:xfrm>
            <a:prstGeom prst="rect">
              <a:avLst/>
            </a:prstGeom>
          </p:spPr>
        </p:pic>
        <p:sp>
          <p:nvSpPr>
            <p:cNvPr id="23" name="TextBox 22">
              <a:extLst>
                <a:ext uri="{FF2B5EF4-FFF2-40B4-BE49-F238E27FC236}">
                  <a16:creationId xmlns:a16="http://schemas.microsoft.com/office/drawing/2014/main" id="{5AA22F4D-E4C2-4AE8-A381-F4A463DECEA1}"/>
                </a:ext>
              </a:extLst>
            </p:cNvPr>
            <p:cNvSpPr txBox="1"/>
            <p:nvPr/>
          </p:nvSpPr>
          <p:spPr>
            <a:xfrm>
              <a:off x="9981412" y="5762089"/>
              <a:ext cx="317395" cy="184666"/>
            </a:xfrm>
            <a:prstGeom prst="rect">
              <a:avLst/>
            </a:prstGeom>
            <a:noFill/>
          </p:spPr>
          <p:txBody>
            <a:bodyPr wrap="none" lIns="0" tIns="0" rIns="0" bIns="0" rtlCol="0">
              <a:spAutoFit/>
            </a:bodyPr>
            <a:lstStyle/>
            <a:p>
              <a:pPr algn="l" defTabSz="228600">
                <a:spcAft>
                  <a:spcPts val="1200"/>
                </a:spcAft>
              </a:pPr>
              <a:r>
                <a:rPr lang="es-ES_tradnl" sz="1200" b="1" noProof="0" dirty="0"/>
                <a:t>SQL</a:t>
              </a:r>
              <a:endParaRPr lang="es-ES" sz="1200" b="1" noProof="0" dirty="0"/>
            </a:p>
          </p:txBody>
        </p:sp>
        <p:pic>
          <p:nvPicPr>
            <p:cNvPr id="1026" name="Picture 2" descr="COBOL Logo - LogoDix">
              <a:extLst>
                <a:ext uri="{FF2B5EF4-FFF2-40B4-BE49-F238E27FC236}">
                  <a16:creationId xmlns:a16="http://schemas.microsoft.com/office/drawing/2014/main" id="{D38733B9-BBD7-46D8-BF81-E28D04825F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9213" b="38633"/>
            <a:stretch/>
          </p:blipFill>
          <p:spPr bwMode="auto">
            <a:xfrm>
              <a:off x="10622206" y="5771315"/>
              <a:ext cx="873775" cy="193581"/>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A2F47911-E022-4607-BE2C-AE3AE204EA1B}"/>
              </a:ext>
            </a:extLst>
          </p:cNvPr>
          <p:cNvSpPr txBox="1"/>
          <p:nvPr/>
        </p:nvSpPr>
        <p:spPr>
          <a:xfrm>
            <a:off x="3874770" y="6475255"/>
            <a:ext cx="5724000" cy="215444"/>
          </a:xfrm>
          <a:prstGeom prst="rect">
            <a:avLst/>
          </a:prstGeom>
          <a:noFill/>
          <a:ln>
            <a:noFill/>
          </a:ln>
        </p:spPr>
        <p:txBody>
          <a:bodyPr wrap="square">
            <a:spAutoFit/>
          </a:bodyPr>
          <a:lstStyle/>
          <a:p>
            <a:r>
              <a:rPr lang="en-US" sz="800" i="1" dirty="0"/>
              <a:t>* Functionality means a method in OOP, a query in SQL or a sub-routine in Cobol</a:t>
            </a:r>
          </a:p>
        </p:txBody>
      </p:sp>
    </p:spTree>
    <p:extLst>
      <p:ext uri="{BB962C8B-B14F-4D97-AF65-F5344CB8AC3E}">
        <p14:creationId xmlns:p14="http://schemas.microsoft.com/office/powerpoint/2010/main" val="375163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0432-9414-4CD8-9C5D-EF2E5C735A96}"/>
              </a:ext>
            </a:extLst>
          </p:cNvPr>
          <p:cNvSpPr>
            <a:spLocks noGrp="1"/>
          </p:cNvSpPr>
          <p:nvPr>
            <p:ph type="title"/>
          </p:nvPr>
        </p:nvSpPr>
        <p:spPr/>
        <p:txBody>
          <a:bodyPr/>
          <a:lstStyle/>
          <a:p>
            <a:r>
              <a:rPr lang="en-US"/>
              <a:t>Plan</a:t>
            </a:r>
          </a:p>
        </p:txBody>
      </p:sp>
      <p:sp>
        <p:nvSpPr>
          <p:cNvPr id="4" name="Content Placeholder 3">
            <a:extLst>
              <a:ext uri="{FF2B5EF4-FFF2-40B4-BE49-F238E27FC236}">
                <a16:creationId xmlns:a16="http://schemas.microsoft.com/office/drawing/2014/main" id="{3743ABF0-20D1-45D4-A2B1-5B5F656E7883}"/>
              </a:ext>
            </a:extLst>
          </p:cNvPr>
          <p:cNvSpPr>
            <a:spLocks noGrp="1"/>
          </p:cNvSpPr>
          <p:nvPr>
            <p:ph sz="quarter" idx="10"/>
          </p:nvPr>
        </p:nvSpPr>
        <p:spPr>
          <a:xfrm>
            <a:off x="381001" y="979723"/>
            <a:ext cx="11430000" cy="450453"/>
          </a:xfrm>
        </p:spPr>
        <p:txBody>
          <a:bodyPr/>
          <a:lstStyle/>
          <a:p>
            <a:r>
              <a:rPr lang="es-ES" err="1"/>
              <a:t>According</a:t>
            </a:r>
            <a:r>
              <a:rPr lang="es-ES"/>
              <a:t> </a:t>
            </a:r>
            <a:r>
              <a:rPr lang="es-ES" err="1"/>
              <a:t>to</a:t>
            </a:r>
            <a:r>
              <a:rPr lang="es-ES"/>
              <a:t> </a:t>
            </a:r>
            <a:r>
              <a:rPr lang="es-ES" err="1"/>
              <a:t>the</a:t>
            </a:r>
            <a:r>
              <a:rPr lang="es-ES"/>
              <a:t> </a:t>
            </a:r>
            <a:r>
              <a:rPr lang="es-ES" err="1"/>
              <a:t>approach</a:t>
            </a:r>
            <a:r>
              <a:rPr lang="es-ES"/>
              <a:t> </a:t>
            </a:r>
            <a:r>
              <a:rPr lang="es-ES" err="1"/>
              <a:t>presented</a:t>
            </a:r>
            <a:r>
              <a:rPr lang="es-ES"/>
              <a:t>, </a:t>
            </a:r>
            <a:r>
              <a:rPr lang="es-ES" err="1"/>
              <a:t>the</a:t>
            </a:r>
            <a:r>
              <a:rPr lang="es-ES"/>
              <a:t> plan </a:t>
            </a:r>
            <a:r>
              <a:rPr lang="es-ES" err="1"/>
              <a:t>to</a:t>
            </a:r>
            <a:r>
              <a:rPr lang="es-ES"/>
              <a:t> </a:t>
            </a:r>
            <a:r>
              <a:rPr lang="es-ES" err="1"/>
              <a:t>overcome</a:t>
            </a:r>
            <a:r>
              <a:rPr lang="es-ES"/>
              <a:t> </a:t>
            </a:r>
            <a:r>
              <a:rPr lang="es-ES" err="1"/>
              <a:t>the</a:t>
            </a:r>
            <a:r>
              <a:rPr lang="es-ES"/>
              <a:t> </a:t>
            </a:r>
            <a:r>
              <a:rPr lang="es-ES" err="1"/>
              <a:t>effort</a:t>
            </a:r>
            <a:r>
              <a:rPr lang="es-ES"/>
              <a:t> </a:t>
            </a:r>
            <a:r>
              <a:rPr lang="es-ES" err="1"/>
              <a:t>is</a:t>
            </a:r>
            <a:r>
              <a:rPr lang="es-ES"/>
              <a:t>: </a:t>
            </a:r>
          </a:p>
        </p:txBody>
      </p:sp>
      <p:graphicFrame>
        <p:nvGraphicFramePr>
          <p:cNvPr id="5" name="Table 4">
            <a:extLst>
              <a:ext uri="{FF2B5EF4-FFF2-40B4-BE49-F238E27FC236}">
                <a16:creationId xmlns:a16="http://schemas.microsoft.com/office/drawing/2014/main" id="{0A072FA5-3B3F-4E1A-8CE2-7CAD3D42F6A6}"/>
              </a:ext>
            </a:extLst>
          </p:cNvPr>
          <p:cNvGraphicFramePr>
            <a:graphicFrameLocks noGrp="1"/>
          </p:cNvGraphicFramePr>
          <p:nvPr>
            <p:extLst>
              <p:ext uri="{D42A27DB-BD31-4B8C-83A1-F6EECF244321}">
                <p14:modId xmlns:p14="http://schemas.microsoft.com/office/powerpoint/2010/main" val="1167655060"/>
              </p:ext>
            </p:extLst>
          </p:nvPr>
        </p:nvGraphicFramePr>
        <p:xfrm>
          <a:off x="787910" y="1521753"/>
          <a:ext cx="10620002" cy="4625400"/>
        </p:xfrm>
        <a:graphic>
          <a:graphicData uri="http://schemas.openxmlformats.org/drawingml/2006/table">
            <a:tbl>
              <a:tblPr firstCol="1">
                <a:tableStyleId>{69012ECD-51FC-41F1-AA8D-1B2483CD663E}</a:tableStyleId>
              </a:tblPr>
              <a:tblGrid>
                <a:gridCol w="3645672">
                  <a:extLst>
                    <a:ext uri="{9D8B030D-6E8A-4147-A177-3AD203B41FA5}">
                      <a16:colId xmlns:a16="http://schemas.microsoft.com/office/drawing/2014/main" val="2172034149"/>
                    </a:ext>
                  </a:extLst>
                </a:gridCol>
                <a:gridCol w="634030">
                  <a:extLst>
                    <a:ext uri="{9D8B030D-6E8A-4147-A177-3AD203B41FA5}">
                      <a16:colId xmlns:a16="http://schemas.microsoft.com/office/drawing/2014/main" val="104772162"/>
                    </a:ext>
                  </a:extLst>
                </a:gridCol>
                <a:gridCol w="634030">
                  <a:extLst>
                    <a:ext uri="{9D8B030D-6E8A-4147-A177-3AD203B41FA5}">
                      <a16:colId xmlns:a16="http://schemas.microsoft.com/office/drawing/2014/main" val="3640599666"/>
                    </a:ext>
                  </a:extLst>
                </a:gridCol>
                <a:gridCol w="634030">
                  <a:extLst>
                    <a:ext uri="{9D8B030D-6E8A-4147-A177-3AD203B41FA5}">
                      <a16:colId xmlns:a16="http://schemas.microsoft.com/office/drawing/2014/main" val="2467207334"/>
                    </a:ext>
                  </a:extLst>
                </a:gridCol>
                <a:gridCol w="634030">
                  <a:extLst>
                    <a:ext uri="{9D8B030D-6E8A-4147-A177-3AD203B41FA5}">
                      <a16:colId xmlns:a16="http://schemas.microsoft.com/office/drawing/2014/main" val="297058987"/>
                    </a:ext>
                  </a:extLst>
                </a:gridCol>
                <a:gridCol w="634030">
                  <a:extLst>
                    <a:ext uri="{9D8B030D-6E8A-4147-A177-3AD203B41FA5}">
                      <a16:colId xmlns:a16="http://schemas.microsoft.com/office/drawing/2014/main" val="992539025"/>
                    </a:ext>
                  </a:extLst>
                </a:gridCol>
                <a:gridCol w="634030">
                  <a:extLst>
                    <a:ext uri="{9D8B030D-6E8A-4147-A177-3AD203B41FA5}">
                      <a16:colId xmlns:a16="http://schemas.microsoft.com/office/drawing/2014/main" val="3652515309"/>
                    </a:ext>
                  </a:extLst>
                </a:gridCol>
                <a:gridCol w="634030">
                  <a:extLst>
                    <a:ext uri="{9D8B030D-6E8A-4147-A177-3AD203B41FA5}">
                      <a16:colId xmlns:a16="http://schemas.microsoft.com/office/drawing/2014/main" val="3544080983"/>
                    </a:ext>
                  </a:extLst>
                </a:gridCol>
                <a:gridCol w="634030">
                  <a:extLst>
                    <a:ext uri="{9D8B030D-6E8A-4147-A177-3AD203B41FA5}">
                      <a16:colId xmlns:a16="http://schemas.microsoft.com/office/drawing/2014/main" val="3041649070"/>
                    </a:ext>
                  </a:extLst>
                </a:gridCol>
                <a:gridCol w="634030">
                  <a:extLst>
                    <a:ext uri="{9D8B030D-6E8A-4147-A177-3AD203B41FA5}">
                      <a16:colId xmlns:a16="http://schemas.microsoft.com/office/drawing/2014/main" val="2760323006"/>
                    </a:ext>
                  </a:extLst>
                </a:gridCol>
                <a:gridCol w="634030">
                  <a:extLst>
                    <a:ext uri="{9D8B030D-6E8A-4147-A177-3AD203B41FA5}">
                      <a16:colId xmlns:a16="http://schemas.microsoft.com/office/drawing/2014/main" val="1344074428"/>
                    </a:ext>
                  </a:extLst>
                </a:gridCol>
                <a:gridCol w="634030">
                  <a:extLst>
                    <a:ext uri="{9D8B030D-6E8A-4147-A177-3AD203B41FA5}">
                      <a16:colId xmlns:a16="http://schemas.microsoft.com/office/drawing/2014/main" val="2928001376"/>
                    </a:ext>
                  </a:extLst>
                </a:gridCol>
              </a:tblGrid>
              <a:tr h="312838">
                <a:tc>
                  <a:txBody>
                    <a:bodyPr/>
                    <a:lstStyle/>
                    <a:p>
                      <a:pPr algn="ctr" fontAlgn="b"/>
                      <a:r>
                        <a:rPr lang="es-ES" sz="900" b="1" u="none" strike="noStrike" err="1">
                          <a:solidFill>
                            <a:schemeClr val="bg1"/>
                          </a:solidFill>
                          <a:effectLst/>
                        </a:rPr>
                        <a:t>Activity</a:t>
                      </a:r>
                      <a:endParaRPr lang="es-ES" sz="900" b="1" i="0" u="none" strike="noStrike">
                        <a:solidFill>
                          <a:schemeClr val="bg1"/>
                        </a:solidFill>
                        <a:effectLst/>
                        <a:latin typeface="Calibri" panose="020F0502020204030204" pitchFamily="34" charset="0"/>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7500C0"/>
                    </a:solidFill>
                  </a:tcPr>
                </a:tc>
                <a:tc>
                  <a:txBody>
                    <a:bodyPr/>
                    <a:lstStyle/>
                    <a:p>
                      <a:pPr algn="ctr" fontAlgn="b"/>
                      <a:r>
                        <a:rPr lang="es-ES" sz="800" b="1" u="none" strike="noStrike" err="1">
                          <a:solidFill>
                            <a:schemeClr val="bg1"/>
                          </a:solidFill>
                          <a:effectLst/>
                        </a:rPr>
                        <a:t>Week</a:t>
                      </a:r>
                      <a:r>
                        <a:rPr lang="es-ES" sz="800" b="1" u="none" strike="noStrike">
                          <a:solidFill>
                            <a:schemeClr val="bg1"/>
                          </a:solidFill>
                          <a:effectLst/>
                        </a:rPr>
                        <a:t> 1</a:t>
                      </a:r>
                      <a:endParaRPr lang="es-ES" sz="800" b="1" i="0" u="none" strike="noStrike">
                        <a:solidFill>
                          <a:schemeClr val="bg1"/>
                        </a:solidFill>
                        <a:effectLst/>
                        <a:latin typeface="Calibri" panose="020F0502020204030204" pitchFamily="34" charset="0"/>
                      </a:endParaRPr>
                    </a:p>
                  </a:txBody>
                  <a:tcPr anchor="ctr">
                    <a:lnT w="12700" cap="flat" cmpd="sng" algn="ctr">
                      <a:noFill/>
                      <a:prstDash val="solid"/>
                      <a:round/>
                      <a:headEnd type="none" w="med" len="med"/>
                      <a:tailEnd type="none" w="med" len="med"/>
                    </a:lnT>
                    <a:solidFill>
                      <a:srgbClr val="7500C0"/>
                    </a:solidFill>
                  </a:tcPr>
                </a:tc>
                <a:tc>
                  <a:txBody>
                    <a:bodyPr/>
                    <a:lstStyle/>
                    <a:p>
                      <a:pPr algn="ctr" fontAlgn="b"/>
                      <a:r>
                        <a:rPr lang="es-ES" sz="800" b="1" u="none" strike="noStrike" err="1">
                          <a:solidFill>
                            <a:schemeClr val="bg1"/>
                          </a:solidFill>
                          <a:effectLst/>
                        </a:rPr>
                        <a:t>Week</a:t>
                      </a:r>
                      <a:r>
                        <a:rPr lang="es-ES" sz="800" b="1" u="none" strike="noStrike">
                          <a:solidFill>
                            <a:schemeClr val="bg1"/>
                          </a:solidFill>
                          <a:effectLst/>
                        </a:rPr>
                        <a:t> 2</a:t>
                      </a:r>
                      <a:endParaRPr lang="es-ES" sz="800" b="1" i="0" u="none" strike="noStrike">
                        <a:solidFill>
                          <a:schemeClr val="bg1"/>
                        </a:solidFill>
                        <a:effectLst/>
                        <a:latin typeface="Calibri" panose="020F0502020204030204" pitchFamily="34" charset="0"/>
                      </a:endParaRPr>
                    </a:p>
                  </a:txBody>
                  <a:tcPr anchor="ctr">
                    <a:lnT w="12700" cap="flat" cmpd="sng" algn="ctr">
                      <a:noFill/>
                      <a:prstDash val="solid"/>
                      <a:round/>
                      <a:headEnd type="none" w="med" len="med"/>
                      <a:tailEnd type="none" w="med" len="med"/>
                    </a:lnT>
                    <a:solidFill>
                      <a:srgbClr val="7500C0"/>
                    </a:solidFill>
                  </a:tcPr>
                </a:tc>
                <a:tc>
                  <a:txBody>
                    <a:bodyPr/>
                    <a:lstStyle/>
                    <a:p>
                      <a:pPr algn="ctr" fontAlgn="b"/>
                      <a:r>
                        <a:rPr lang="es-ES" sz="800" b="1" u="none" strike="noStrike" err="1">
                          <a:solidFill>
                            <a:schemeClr val="bg1"/>
                          </a:solidFill>
                          <a:effectLst/>
                        </a:rPr>
                        <a:t>Week</a:t>
                      </a:r>
                      <a:r>
                        <a:rPr lang="es-ES" sz="800" b="1" u="none" strike="noStrike">
                          <a:solidFill>
                            <a:schemeClr val="bg1"/>
                          </a:solidFill>
                          <a:effectLst/>
                        </a:rPr>
                        <a:t> 3</a:t>
                      </a:r>
                      <a:endParaRPr lang="es-ES" sz="800" b="1" i="0" u="none" strike="noStrike">
                        <a:solidFill>
                          <a:schemeClr val="bg1"/>
                        </a:solidFill>
                        <a:effectLst/>
                        <a:latin typeface="Calibri" panose="020F0502020204030204" pitchFamily="34" charset="0"/>
                      </a:endParaRPr>
                    </a:p>
                  </a:txBody>
                  <a:tcPr anchor="ctr">
                    <a:lnT w="12700" cap="flat" cmpd="sng" algn="ctr">
                      <a:noFill/>
                      <a:prstDash val="solid"/>
                      <a:round/>
                      <a:headEnd type="none" w="med" len="med"/>
                      <a:tailEnd type="none" w="med" len="med"/>
                    </a:lnT>
                    <a:solidFill>
                      <a:srgbClr val="7500C0"/>
                    </a:solidFill>
                  </a:tcPr>
                </a:tc>
                <a:tc>
                  <a:txBody>
                    <a:bodyPr/>
                    <a:lstStyle/>
                    <a:p>
                      <a:pPr algn="ctr" fontAlgn="b"/>
                      <a:r>
                        <a:rPr lang="es-ES" sz="800" b="1" u="none" strike="noStrike">
                          <a:solidFill>
                            <a:schemeClr val="bg1"/>
                          </a:solidFill>
                          <a:effectLst/>
                        </a:rPr>
                        <a:t>Week 4</a:t>
                      </a:r>
                      <a:endParaRPr lang="es-ES" sz="800" b="1" i="0" u="none" strike="noStrike">
                        <a:solidFill>
                          <a:schemeClr val="bg1"/>
                        </a:solidFill>
                        <a:effectLst/>
                        <a:latin typeface="Calibri" panose="020F0502020204030204" pitchFamily="34" charset="0"/>
                      </a:endParaRPr>
                    </a:p>
                  </a:txBody>
                  <a:tcPr anchor="ctr">
                    <a:lnT w="12700" cap="flat" cmpd="sng" algn="ctr">
                      <a:noFill/>
                      <a:prstDash val="solid"/>
                      <a:round/>
                      <a:headEnd type="none" w="med" len="med"/>
                      <a:tailEnd type="none" w="med" len="med"/>
                    </a:lnT>
                    <a:solidFill>
                      <a:srgbClr val="7500C0"/>
                    </a:solidFill>
                  </a:tcPr>
                </a:tc>
                <a:tc>
                  <a:txBody>
                    <a:bodyPr/>
                    <a:lstStyle/>
                    <a:p>
                      <a:pPr algn="ctr" fontAlgn="b"/>
                      <a:r>
                        <a:rPr lang="es-ES" sz="800" b="1" u="none" strike="noStrike" err="1">
                          <a:solidFill>
                            <a:schemeClr val="bg1"/>
                          </a:solidFill>
                          <a:effectLst/>
                        </a:rPr>
                        <a:t>Week</a:t>
                      </a:r>
                      <a:r>
                        <a:rPr lang="es-ES" sz="800" b="1" u="none" strike="noStrike">
                          <a:solidFill>
                            <a:schemeClr val="bg1"/>
                          </a:solidFill>
                          <a:effectLst/>
                        </a:rPr>
                        <a:t> 5</a:t>
                      </a:r>
                      <a:endParaRPr lang="es-ES" sz="800" b="1" i="0" u="none" strike="noStrike">
                        <a:solidFill>
                          <a:schemeClr val="bg1"/>
                        </a:solidFill>
                        <a:effectLst/>
                        <a:latin typeface="Calibri" panose="020F0502020204030204" pitchFamily="34" charset="0"/>
                      </a:endParaRPr>
                    </a:p>
                  </a:txBody>
                  <a:tcPr anchor="ctr">
                    <a:lnT w="12700" cap="flat" cmpd="sng" algn="ctr">
                      <a:noFill/>
                      <a:prstDash val="solid"/>
                      <a:round/>
                      <a:headEnd type="none" w="med" len="med"/>
                      <a:tailEnd type="none" w="med" len="med"/>
                    </a:lnT>
                    <a:solidFill>
                      <a:srgbClr val="7500C0"/>
                    </a:solidFill>
                  </a:tcPr>
                </a:tc>
                <a:tc>
                  <a:txBody>
                    <a:bodyPr/>
                    <a:lstStyle/>
                    <a:p>
                      <a:pPr algn="ctr" fontAlgn="b"/>
                      <a:r>
                        <a:rPr lang="es-ES" sz="800" b="1" u="none" strike="noStrike">
                          <a:solidFill>
                            <a:schemeClr val="bg1"/>
                          </a:solidFill>
                          <a:effectLst/>
                        </a:rPr>
                        <a:t>Week 6</a:t>
                      </a:r>
                      <a:endParaRPr lang="es-ES" sz="800" b="1" i="0" u="none" strike="noStrike">
                        <a:solidFill>
                          <a:schemeClr val="bg1"/>
                        </a:solidFill>
                        <a:effectLst/>
                        <a:latin typeface="Calibri" panose="020F0502020204030204" pitchFamily="34" charset="0"/>
                      </a:endParaRPr>
                    </a:p>
                  </a:txBody>
                  <a:tcPr anchor="ctr">
                    <a:lnT w="12700" cap="flat" cmpd="sng" algn="ctr">
                      <a:noFill/>
                      <a:prstDash val="solid"/>
                      <a:round/>
                      <a:headEnd type="none" w="med" len="med"/>
                      <a:tailEnd type="none" w="med" len="med"/>
                    </a:lnT>
                    <a:solidFill>
                      <a:srgbClr val="7500C0"/>
                    </a:solidFill>
                  </a:tcPr>
                </a:tc>
                <a:tc>
                  <a:txBody>
                    <a:bodyPr/>
                    <a:lstStyle/>
                    <a:p>
                      <a:pPr algn="ctr" fontAlgn="b"/>
                      <a:r>
                        <a:rPr lang="es-ES" sz="800" b="1" u="none" strike="noStrike" err="1">
                          <a:solidFill>
                            <a:schemeClr val="bg1"/>
                          </a:solidFill>
                          <a:effectLst/>
                        </a:rPr>
                        <a:t>Week</a:t>
                      </a:r>
                      <a:r>
                        <a:rPr lang="es-ES" sz="800" b="1" u="none" strike="noStrike">
                          <a:solidFill>
                            <a:schemeClr val="bg1"/>
                          </a:solidFill>
                          <a:effectLst/>
                        </a:rPr>
                        <a:t> 7</a:t>
                      </a:r>
                      <a:endParaRPr lang="es-ES" sz="800" b="1" i="0" u="none" strike="noStrike">
                        <a:solidFill>
                          <a:schemeClr val="bg1"/>
                        </a:solidFill>
                        <a:effectLst/>
                        <a:latin typeface="Calibri" panose="020F0502020204030204" pitchFamily="34" charset="0"/>
                      </a:endParaRPr>
                    </a:p>
                  </a:txBody>
                  <a:tcPr anchor="ctr">
                    <a:lnT w="12700" cap="flat" cmpd="sng" algn="ctr">
                      <a:noFill/>
                      <a:prstDash val="solid"/>
                      <a:round/>
                      <a:headEnd type="none" w="med" len="med"/>
                      <a:tailEnd type="none" w="med" len="med"/>
                    </a:lnT>
                    <a:solidFill>
                      <a:srgbClr val="7500C0"/>
                    </a:solidFill>
                  </a:tcPr>
                </a:tc>
                <a:tc>
                  <a:txBody>
                    <a:bodyPr/>
                    <a:lstStyle/>
                    <a:p>
                      <a:pPr algn="ctr" fontAlgn="b"/>
                      <a:r>
                        <a:rPr lang="es-ES" sz="800" b="1" u="none" strike="noStrike">
                          <a:solidFill>
                            <a:schemeClr val="bg1"/>
                          </a:solidFill>
                          <a:effectLst/>
                        </a:rPr>
                        <a:t>Week 8</a:t>
                      </a:r>
                      <a:endParaRPr lang="es-ES" sz="800" b="1" i="0" u="none" strike="noStrike">
                        <a:solidFill>
                          <a:schemeClr val="bg1"/>
                        </a:solidFill>
                        <a:effectLst/>
                        <a:latin typeface="Calibri" panose="020F0502020204030204" pitchFamily="34" charset="0"/>
                      </a:endParaRPr>
                    </a:p>
                  </a:txBody>
                  <a:tcPr anchor="ctr">
                    <a:lnT w="12700" cap="flat" cmpd="sng" algn="ctr">
                      <a:noFill/>
                      <a:prstDash val="solid"/>
                      <a:round/>
                      <a:headEnd type="none" w="med" len="med"/>
                      <a:tailEnd type="none" w="med" len="med"/>
                    </a:lnT>
                    <a:solidFill>
                      <a:srgbClr val="7500C0"/>
                    </a:solidFill>
                  </a:tcPr>
                </a:tc>
                <a:tc>
                  <a:txBody>
                    <a:bodyPr/>
                    <a:lstStyle/>
                    <a:p>
                      <a:pPr algn="ctr" fontAlgn="b"/>
                      <a:r>
                        <a:rPr lang="es-ES" sz="800" b="1" u="none" strike="noStrike" err="1">
                          <a:solidFill>
                            <a:schemeClr val="bg1"/>
                          </a:solidFill>
                          <a:effectLst/>
                        </a:rPr>
                        <a:t>Week</a:t>
                      </a:r>
                      <a:r>
                        <a:rPr lang="es-ES" sz="800" b="1" u="none" strike="noStrike">
                          <a:solidFill>
                            <a:schemeClr val="bg1"/>
                          </a:solidFill>
                          <a:effectLst/>
                        </a:rPr>
                        <a:t> 9</a:t>
                      </a:r>
                      <a:endParaRPr lang="es-ES" sz="800" b="1" i="0" u="none" strike="noStrike">
                        <a:solidFill>
                          <a:schemeClr val="bg1"/>
                        </a:solidFill>
                        <a:effectLst/>
                        <a:latin typeface="Calibri" panose="020F0502020204030204" pitchFamily="34" charset="0"/>
                      </a:endParaRPr>
                    </a:p>
                  </a:txBody>
                  <a:tcPr anchor="ctr">
                    <a:lnT w="12700" cap="flat" cmpd="sng" algn="ctr">
                      <a:noFill/>
                      <a:prstDash val="solid"/>
                      <a:round/>
                      <a:headEnd type="none" w="med" len="med"/>
                      <a:tailEnd type="none" w="med" len="med"/>
                    </a:lnT>
                    <a:solidFill>
                      <a:srgbClr val="7500C0"/>
                    </a:solidFill>
                  </a:tcPr>
                </a:tc>
                <a:tc>
                  <a:txBody>
                    <a:bodyPr/>
                    <a:lstStyle/>
                    <a:p>
                      <a:pPr marL="0" algn="ctr" defTabSz="914400" rtl="0" eaLnBrk="1" fontAlgn="b" latinLnBrk="0" hangingPunct="1"/>
                      <a:r>
                        <a:rPr lang="es-ES_tradnl" sz="800" b="1" u="none" strike="noStrike" kern="1200" err="1">
                          <a:solidFill>
                            <a:schemeClr val="bg1"/>
                          </a:solidFill>
                          <a:effectLst/>
                          <a:latin typeface="+mn-lt"/>
                          <a:ea typeface="+mn-ea"/>
                          <a:cs typeface="+mn-cs"/>
                        </a:rPr>
                        <a:t>Week</a:t>
                      </a:r>
                      <a:r>
                        <a:rPr lang="es-ES_tradnl" sz="800" b="1" u="none" strike="noStrike" kern="1200">
                          <a:solidFill>
                            <a:schemeClr val="bg1"/>
                          </a:solidFill>
                          <a:effectLst/>
                          <a:latin typeface="+mn-lt"/>
                          <a:ea typeface="+mn-ea"/>
                          <a:cs typeface="+mn-cs"/>
                        </a:rPr>
                        <a:t> 10</a:t>
                      </a:r>
                      <a:endParaRPr lang="es-ES" sz="800" b="1" u="none" strike="noStrike" kern="1200">
                        <a:solidFill>
                          <a:schemeClr val="bg1"/>
                        </a:solidFill>
                        <a:effectLst/>
                        <a:latin typeface="+mn-lt"/>
                        <a:ea typeface="+mn-ea"/>
                        <a:cs typeface="+mn-cs"/>
                      </a:endParaRPr>
                    </a:p>
                  </a:txBody>
                  <a:tcPr anchor="ctr">
                    <a:lnT w="12700" cap="flat" cmpd="sng" algn="ctr">
                      <a:noFill/>
                      <a:prstDash val="solid"/>
                      <a:round/>
                      <a:headEnd type="none" w="med" len="med"/>
                      <a:tailEnd type="none" w="med" len="med"/>
                    </a:lnT>
                    <a:solidFill>
                      <a:srgbClr val="7500C0"/>
                    </a:solidFill>
                  </a:tcPr>
                </a:tc>
                <a:tc>
                  <a:txBody>
                    <a:bodyPr/>
                    <a:lstStyle/>
                    <a:p>
                      <a:pPr marL="0" algn="ctr" defTabSz="914400" rtl="0" eaLnBrk="1" fontAlgn="b" latinLnBrk="0" hangingPunct="1"/>
                      <a:r>
                        <a:rPr lang="es-ES_tradnl" sz="800" b="1" u="none" strike="noStrike" kern="1200" err="1">
                          <a:solidFill>
                            <a:schemeClr val="bg1"/>
                          </a:solidFill>
                          <a:effectLst/>
                          <a:latin typeface="+mn-lt"/>
                          <a:ea typeface="+mn-ea"/>
                          <a:cs typeface="+mn-cs"/>
                        </a:rPr>
                        <a:t>Week</a:t>
                      </a:r>
                      <a:r>
                        <a:rPr lang="es-ES_tradnl" sz="800" b="1" u="none" strike="noStrike" kern="1200">
                          <a:solidFill>
                            <a:schemeClr val="bg1"/>
                          </a:solidFill>
                          <a:effectLst/>
                          <a:latin typeface="+mn-lt"/>
                          <a:ea typeface="+mn-ea"/>
                          <a:cs typeface="+mn-cs"/>
                        </a:rPr>
                        <a:t> 11</a:t>
                      </a:r>
                      <a:endParaRPr lang="es-ES" sz="800" b="1" u="none" strike="noStrike" kern="1200">
                        <a:solidFill>
                          <a:schemeClr val="bg1"/>
                        </a:solidFill>
                        <a:effectLst/>
                        <a:latin typeface="+mn-lt"/>
                        <a:ea typeface="+mn-ea"/>
                        <a:cs typeface="+mn-cs"/>
                      </a:endParaRPr>
                    </a:p>
                  </a:txBody>
                  <a:tcPr anchor="ctr">
                    <a:lnT w="12700" cap="flat" cmpd="sng" algn="ctr">
                      <a:noFill/>
                      <a:prstDash val="solid"/>
                      <a:round/>
                      <a:headEnd type="none" w="med" len="med"/>
                      <a:tailEnd type="none" w="med" len="med"/>
                    </a:lnT>
                    <a:solidFill>
                      <a:srgbClr val="7500C0"/>
                    </a:solidFill>
                  </a:tcPr>
                </a:tc>
                <a:extLst>
                  <a:ext uri="{0D108BD9-81ED-4DB2-BD59-A6C34878D82A}">
                    <a16:rowId xmlns:a16="http://schemas.microsoft.com/office/drawing/2014/main" val="2810903825"/>
                  </a:ext>
                </a:extLst>
              </a:tr>
              <a:tr h="248205">
                <a:tc>
                  <a:txBody>
                    <a:bodyPr/>
                    <a:lstStyle/>
                    <a:p>
                      <a:pPr algn="l" fontAlgn="b"/>
                      <a:r>
                        <a:rPr lang="en-US" sz="800" b="0" u="none" strike="noStrike" noProof="0" dirty="0">
                          <a:solidFill>
                            <a:schemeClr val="tx1"/>
                          </a:solidFill>
                          <a:effectLst/>
                        </a:rPr>
                        <a:t>Target solutions analysis, data gathering and preparation</a:t>
                      </a:r>
                      <a:endParaRPr lang="en-US" sz="800" b="1" i="1" u="none" strike="noStrike" noProof="0" dirty="0">
                        <a:solidFill>
                          <a:schemeClr val="tx1"/>
                        </a:solidFill>
                        <a:effectLst/>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57214819"/>
                  </a:ext>
                </a:extLst>
              </a:tr>
              <a:tr h="2482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b="0" u="none" strike="noStrike" kern="1200" noProof="0" dirty="0">
                          <a:solidFill>
                            <a:schemeClr val="tx1"/>
                          </a:solidFill>
                          <a:effectLst/>
                          <a:latin typeface="+mn-lt"/>
                          <a:ea typeface="+mn-ea"/>
                          <a:cs typeface="+mn-cs"/>
                        </a:rPr>
                        <a:t>Selection of model, evaluation tools and metrics</a:t>
                      </a:r>
                      <a:endParaRPr lang="en-US" sz="800" b="0" u="none" strike="noStrike" kern="1200" noProof="0" dirty="0">
                        <a:solidFill>
                          <a:schemeClr val="tx1"/>
                        </a:solidFill>
                        <a:effectLst/>
                        <a:highlight>
                          <a:srgbClr val="FF0000"/>
                        </a:highlight>
                        <a:latin typeface="+mn-lt"/>
                        <a:ea typeface="+mn-ea"/>
                        <a:cs typeface="+mn-cs"/>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6898358"/>
                  </a:ext>
                </a:extLst>
              </a:tr>
              <a:tr h="2482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b="0" u="none" strike="noStrike" kern="1200" noProof="0" dirty="0">
                          <a:solidFill>
                            <a:schemeClr val="tx1"/>
                          </a:solidFill>
                          <a:effectLst/>
                          <a:latin typeface="+mn-lt"/>
                          <a:ea typeface="+mn-ea"/>
                          <a:cs typeface="+mn-cs"/>
                        </a:rPr>
                        <a:t>Environment and evaluation set-up building</a:t>
                      </a:r>
                      <a:endParaRPr lang="en-US" sz="800" b="0" u="none" strike="noStrike" kern="1200" noProof="0" dirty="0">
                        <a:solidFill>
                          <a:schemeClr val="tx1"/>
                        </a:solidFill>
                        <a:effectLst/>
                        <a:highlight>
                          <a:srgbClr val="FF0000"/>
                        </a:highlight>
                        <a:latin typeface="+mn-lt"/>
                        <a:ea typeface="+mn-ea"/>
                        <a:cs typeface="+mn-cs"/>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96805438"/>
                  </a:ext>
                </a:extLst>
              </a:tr>
              <a:tr h="2482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b="0" u="none" strike="noStrike" noProof="0">
                          <a:solidFill>
                            <a:schemeClr val="tx1"/>
                          </a:solidFill>
                          <a:effectLst/>
                        </a:rPr>
                        <a:t>Generate model for Cobol</a:t>
                      </a:r>
                      <a:endParaRPr lang="en-US" sz="800" b="0" i="0" u="none" strike="noStrike" noProof="0">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02353955"/>
                  </a:ext>
                </a:extLst>
              </a:tr>
              <a:tr h="248205">
                <a:tc>
                  <a:txBody>
                    <a:bodyPr/>
                    <a:lstStyle/>
                    <a:p>
                      <a:pPr algn="l" fontAlgn="b"/>
                      <a:r>
                        <a:rPr lang="en-US" sz="800" b="0" u="none" strike="noStrike" kern="1200" noProof="0" dirty="0">
                          <a:solidFill>
                            <a:schemeClr val="tx1"/>
                          </a:solidFill>
                          <a:effectLst/>
                          <a:latin typeface="+mn-lt"/>
                          <a:ea typeface="+mn-ea"/>
                          <a:cs typeface="+mn-cs"/>
                        </a:rPr>
                        <a:t>Execute code generation and adjust input/specification: Cobol</a:t>
                      </a: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07448107"/>
                  </a:ext>
                </a:extLst>
              </a:tr>
              <a:tr h="248205">
                <a:tc>
                  <a:txBody>
                    <a:bodyPr/>
                    <a:lstStyle/>
                    <a:p>
                      <a:pPr algn="l" fontAlgn="b"/>
                      <a:r>
                        <a:rPr lang="en-US" sz="800" b="0" u="none" strike="noStrike" kern="1200" noProof="0">
                          <a:solidFill>
                            <a:schemeClr val="tx1"/>
                          </a:solidFill>
                          <a:effectLst/>
                          <a:latin typeface="+mn-lt"/>
                          <a:ea typeface="+mn-ea"/>
                          <a:cs typeface="+mn-cs"/>
                        </a:rPr>
                        <a:t>Execute code generation and adjust input/specification: Python</a:t>
                      </a: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dirty="0">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31983277"/>
                  </a:ext>
                </a:extLst>
              </a:tr>
              <a:tr h="248205">
                <a:tc>
                  <a:txBody>
                    <a:bodyPr/>
                    <a:lstStyle/>
                    <a:p>
                      <a:pPr algn="l" fontAlgn="b"/>
                      <a:r>
                        <a:rPr lang="en-US" sz="800" b="0" u="none" strike="noStrike" kern="1200" noProof="0">
                          <a:solidFill>
                            <a:schemeClr val="tx1"/>
                          </a:solidFill>
                          <a:effectLst/>
                          <a:latin typeface="+mn-lt"/>
                          <a:ea typeface="+mn-ea"/>
                          <a:cs typeface="+mn-cs"/>
                        </a:rPr>
                        <a:t>Execute code generation and adjust input/specification: SQL </a:t>
                      </a: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300601122"/>
                  </a:ext>
                </a:extLst>
              </a:tr>
              <a:tr h="341282">
                <a:tc>
                  <a:txBody>
                    <a:bodyPr/>
                    <a:lstStyle/>
                    <a:p>
                      <a:pPr algn="l" fontAlgn="b"/>
                      <a:r>
                        <a:rPr lang="en-US" sz="800" b="0" u="none" strike="noStrike" noProof="0" dirty="0">
                          <a:solidFill>
                            <a:schemeClr val="tx1"/>
                          </a:solidFill>
                          <a:effectLst/>
                        </a:rPr>
                        <a:t>Evaluate the code generated on the selected metrics, code quality, and input</a:t>
                      </a:r>
                      <a:endParaRPr lang="en-US" sz="800" b="0" i="0" u="none" strike="noStrike" noProof="0" dirty="0">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dirty="0">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dirty="0">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dirty="0">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7727849"/>
                  </a:ext>
                </a:extLst>
              </a:tr>
              <a:tr h="248205">
                <a:tc>
                  <a:txBody>
                    <a:bodyPr/>
                    <a:lstStyle/>
                    <a:p>
                      <a:pPr algn="l" fontAlgn="b"/>
                      <a:r>
                        <a:rPr lang="en-US" sz="800" b="0" u="none" strike="noStrike" noProof="0">
                          <a:solidFill>
                            <a:schemeClr val="tx1"/>
                          </a:solidFill>
                          <a:effectLst/>
                        </a:rPr>
                        <a:t>Evaluate productivity growth</a:t>
                      </a:r>
                      <a:endParaRPr lang="en-US" sz="800" b="0" i="0" u="none" strike="noStrike" noProof="0">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dirty="0">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152859390"/>
                  </a:ext>
                </a:extLst>
              </a:tr>
              <a:tr h="248205">
                <a:tc>
                  <a:txBody>
                    <a:bodyPr/>
                    <a:lstStyle/>
                    <a:p>
                      <a:pPr algn="l" fontAlgn="b"/>
                      <a:r>
                        <a:rPr lang="en-US" sz="800" b="0" u="none" strike="noStrike" noProof="0">
                          <a:solidFill>
                            <a:schemeClr val="tx1"/>
                          </a:solidFill>
                          <a:effectLst/>
                        </a:rPr>
                        <a:t>Presentation of results</a:t>
                      </a:r>
                      <a:endParaRPr lang="en-US" sz="800" b="0" i="0" u="none" strike="noStrike" noProof="0">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05010200"/>
                  </a:ext>
                </a:extLst>
              </a:tr>
              <a:tr h="248205">
                <a:tc>
                  <a:txBody>
                    <a:bodyPr/>
                    <a:lstStyle/>
                    <a:p>
                      <a:pPr algn="l" fontAlgn="b"/>
                      <a:endParaRPr lang="en-US" sz="1000" b="0" i="0" u="none" strike="noStrike" noProof="0">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63340331"/>
                  </a:ext>
                </a:extLst>
              </a:tr>
              <a:tr h="248205">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65518357"/>
                  </a:ext>
                </a:extLst>
              </a:tr>
              <a:tr h="248205">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12877281"/>
                  </a:ext>
                </a:extLst>
              </a:tr>
              <a:tr h="248205">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5632195"/>
                  </a:ext>
                </a:extLst>
              </a:tr>
              <a:tr h="248205">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47102893"/>
                  </a:ext>
                </a:extLst>
              </a:tr>
              <a:tr h="248205">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69202243"/>
                  </a:ext>
                </a:extLst>
              </a:tr>
              <a:tr h="248205">
                <a:tc>
                  <a:txBody>
                    <a:bodyPr/>
                    <a:lstStyle/>
                    <a:p>
                      <a:pPr algn="l" fontAlgn="b"/>
                      <a:endParaRPr lang="es-ES" sz="1000" b="0" i="0" u="none" strike="noStrike" dirty="0">
                        <a:solidFill>
                          <a:schemeClr val="tx1"/>
                        </a:solidFill>
                        <a:effectLst/>
                        <a:latin typeface="Calibri" panose="020F0502020204030204" pitchFamily="34" charset="0"/>
                      </a:endParaRPr>
                    </a:p>
                  </a:txBody>
                  <a:tcPr anchor="b">
                    <a:lnL w="12700" cap="flat" cmpd="sng" algn="ctr">
                      <a:noFill/>
                      <a:prstDash val="solid"/>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0"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1" i="0" u="none" strike="noStrike">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b"/>
                      <a:endParaRPr lang="es-ES" sz="1000" b="1" i="0" u="none" strike="noStrike" dirty="0">
                        <a:solidFill>
                          <a:schemeClr val="tx1"/>
                        </a:solidFill>
                        <a:effectLst/>
                        <a:latin typeface="Calibri" panose="020F0502020204030204" pitchFamily="34" charset="0"/>
                      </a:endParaRPr>
                    </a:p>
                  </a:txBody>
                  <a:tcPr anchor="b">
                    <a:lnL w="12700" cap="flat" cmpd="sng" algn="ctr">
                      <a:solidFill>
                        <a:schemeClr val="bg1">
                          <a:lumMod val="85000"/>
                        </a:schemeClr>
                      </a:solidFill>
                      <a:prstDash val="dash"/>
                      <a:round/>
                      <a:headEnd type="none" w="med" len="med"/>
                      <a:tailEnd type="none" w="med" len="med"/>
                    </a:lnL>
                    <a:lnR w="1270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51048898"/>
                  </a:ext>
                </a:extLst>
              </a:tr>
            </a:tbl>
          </a:graphicData>
        </a:graphic>
      </p:graphicFrame>
      <p:sp>
        <p:nvSpPr>
          <p:cNvPr id="3" name="Rectangle: Rounded Corners 2">
            <a:extLst>
              <a:ext uri="{FF2B5EF4-FFF2-40B4-BE49-F238E27FC236}">
                <a16:creationId xmlns:a16="http://schemas.microsoft.com/office/drawing/2014/main" id="{E2FC653F-D0B8-4196-857F-15B67291C901}"/>
              </a:ext>
            </a:extLst>
          </p:cNvPr>
          <p:cNvSpPr/>
          <p:nvPr/>
        </p:nvSpPr>
        <p:spPr>
          <a:xfrm>
            <a:off x="4429920" y="1924054"/>
            <a:ext cx="1278731" cy="810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16" name="Rectangle: Rounded Corners 15">
            <a:extLst>
              <a:ext uri="{FF2B5EF4-FFF2-40B4-BE49-F238E27FC236}">
                <a16:creationId xmlns:a16="http://schemas.microsoft.com/office/drawing/2014/main" id="{379CE020-2D42-407C-980D-B4046F726B51}"/>
              </a:ext>
            </a:extLst>
          </p:cNvPr>
          <p:cNvSpPr/>
          <p:nvPr/>
        </p:nvSpPr>
        <p:spPr>
          <a:xfrm>
            <a:off x="5063081" y="2163658"/>
            <a:ext cx="645570" cy="811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18" name="Rectangle: Rounded Corners 17">
            <a:extLst>
              <a:ext uri="{FF2B5EF4-FFF2-40B4-BE49-F238E27FC236}">
                <a16:creationId xmlns:a16="http://schemas.microsoft.com/office/drawing/2014/main" id="{F2AE1E3E-A414-42D3-B294-FF562C966ABD}"/>
              </a:ext>
            </a:extLst>
          </p:cNvPr>
          <p:cNvSpPr/>
          <p:nvPr/>
        </p:nvSpPr>
        <p:spPr>
          <a:xfrm>
            <a:off x="8238274" y="3140095"/>
            <a:ext cx="1260159" cy="845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0" name="Rectangle: Rounded Corners 19">
            <a:extLst>
              <a:ext uri="{FF2B5EF4-FFF2-40B4-BE49-F238E27FC236}">
                <a16:creationId xmlns:a16="http://schemas.microsoft.com/office/drawing/2014/main" id="{47803156-3C7B-4891-A0EF-7E36B59E06AD}"/>
              </a:ext>
            </a:extLst>
          </p:cNvPr>
          <p:cNvSpPr/>
          <p:nvPr/>
        </p:nvSpPr>
        <p:spPr>
          <a:xfrm>
            <a:off x="8877173" y="3703443"/>
            <a:ext cx="1895602" cy="845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1" name="Rectangle: Rounded Corners 20">
            <a:extLst>
              <a:ext uri="{FF2B5EF4-FFF2-40B4-BE49-F238E27FC236}">
                <a16:creationId xmlns:a16="http://schemas.microsoft.com/office/drawing/2014/main" id="{12CE8C36-F2E1-48EE-8E44-138A03A583E7}"/>
              </a:ext>
            </a:extLst>
          </p:cNvPr>
          <p:cNvSpPr/>
          <p:nvPr/>
        </p:nvSpPr>
        <p:spPr>
          <a:xfrm>
            <a:off x="10772775" y="4006874"/>
            <a:ext cx="631315" cy="845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2" name="Rectangle: Rounded Corners 21">
            <a:extLst>
              <a:ext uri="{FF2B5EF4-FFF2-40B4-BE49-F238E27FC236}">
                <a16:creationId xmlns:a16="http://schemas.microsoft.com/office/drawing/2014/main" id="{F4965D85-2F63-436A-961C-20F2CB9AB6A1}"/>
              </a:ext>
            </a:extLst>
          </p:cNvPr>
          <p:cNvSpPr/>
          <p:nvPr/>
        </p:nvSpPr>
        <p:spPr>
          <a:xfrm>
            <a:off x="10778996" y="4236527"/>
            <a:ext cx="625094" cy="8451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13" name="Text Placeholder 20">
            <a:extLst>
              <a:ext uri="{FF2B5EF4-FFF2-40B4-BE49-F238E27FC236}">
                <a16:creationId xmlns:a16="http://schemas.microsoft.com/office/drawing/2014/main" id="{FE3A4751-475C-4C02-890F-8C63930A953B}"/>
              </a:ext>
            </a:extLst>
          </p:cNvPr>
          <p:cNvSpPr>
            <a:spLocks noGrp="1"/>
          </p:cNvSpPr>
          <p:nvPr>
            <p:custDataLst>
              <p:tags r:id="rId1"/>
            </p:custDataLst>
          </p:nvPr>
        </p:nvSpPr>
        <p:spPr bwMode="auto">
          <a:xfrm rot="16200000">
            <a:off x="-810174" y="3040729"/>
            <a:ext cx="2631257" cy="241813"/>
          </a:xfrm>
          <a:prstGeom prst="rect">
            <a:avLst/>
          </a:prstGeom>
          <a:solidFill>
            <a:schemeClr val="accent5">
              <a:lumMod val="20000"/>
              <a:lumOff val="80000"/>
            </a:schemeClr>
          </a:solidFill>
          <a:ln w="9525">
            <a:noFill/>
            <a:miter lim="800000"/>
            <a:headEnd/>
            <a:tailEnd/>
          </a:ln>
          <a:effectLst/>
        </p:spPr>
        <p:txBody>
          <a:bodyPr wrap="none" lIns="0" tIns="0" rIns="0" bIns="0" anchor="ctr">
            <a:noAutofit/>
          </a:bodyPr>
          <a:lstStyle/>
          <a:p>
            <a:pPr algn="ctr" defTabSz="829157" fontAlgn="base">
              <a:spcBef>
                <a:spcPct val="0"/>
              </a:spcBef>
              <a:spcAft>
                <a:spcPct val="0"/>
              </a:spcAft>
              <a:defRPr/>
            </a:pPr>
            <a:r>
              <a:rPr lang="en-US" sz="1000" b="1">
                <a:solidFill>
                  <a:srgbClr val="000000"/>
                </a:solidFill>
                <a:latin typeface="+mj-lt"/>
              </a:rPr>
              <a:t>Activities</a:t>
            </a:r>
            <a:endParaRPr lang="en-US" sz="1000" b="1">
              <a:solidFill>
                <a:srgbClr val="000000"/>
              </a:solidFill>
              <a:latin typeface="+mj-lt"/>
              <a:sym typeface="+mn-lt"/>
            </a:endParaRPr>
          </a:p>
        </p:txBody>
      </p:sp>
      <p:sp>
        <p:nvSpPr>
          <p:cNvPr id="14" name="Text Placeholder 20">
            <a:extLst>
              <a:ext uri="{FF2B5EF4-FFF2-40B4-BE49-F238E27FC236}">
                <a16:creationId xmlns:a16="http://schemas.microsoft.com/office/drawing/2014/main" id="{F379835C-E857-460D-BF35-FE1CE57607C2}"/>
              </a:ext>
            </a:extLst>
          </p:cNvPr>
          <p:cNvSpPr>
            <a:spLocks noGrp="1"/>
          </p:cNvSpPr>
          <p:nvPr>
            <p:custDataLst>
              <p:tags r:id="rId2"/>
            </p:custDataLst>
          </p:nvPr>
        </p:nvSpPr>
        <p:spPr bwMode="auto">
          <a:xfrm rot="16200000">
            <a:off x="-251845" y="5370927"/>
            <a:ext cx="1492653" cy="226963"/>
          </a:xfrm>
          <a:prstGeom prst="rect">
            <a:avLst/>
          </a:prstGeom>
          <a:solidFill>
            <a:schemeClr val="accent5">
              <a:lumMod val="20000"/>
              <a:lumOff val="80000"/>
            </a:schemeClr>
          </a:solidFill>
          <a:ln w="9525">
            <a:noFill/>
            <a:miter lim="800000"/>
            <a:headEnd/>
            <a:tailEnd/>
          </a:ln>
          <a:effectLst/>
        </p:spPr>
        <p:txBody>
          <a:bodyPr wrap="none" lIns="0" tIns="0" rIns="0" bIns="0" anchor="ctr">
            <a:noAutofit/>
          </a:bodyPr>
          <a:lstStyle/>
          <a:p>
            <a:pPr algn="ctr" defTabSz="829157" fontAlgn="base">
              <a:spcBef>
                <a:spcPct val="0"/>
              </a:spcBef>
              <a:spcAft>
                <a:spcPct val="0"/>
              </a:spcAft>
              <a:defRPr/>
            </a:pPr>
            <a:r>
              <a:rPr lang="en-US" sz="1000" b="1">
                <a:solidFill>
                  <a:srgbClr val="000000"/>
                </a:solidFill>
                <a:latin typeface="+mj-lt"/>
              </a:rPr>
              <a:t>Deliverables</a:t>
            </a:r>
            <a:endParaRPr lang="en-US" sz="1000" b="1">
              <a:solidFill>
                <a:srgbClr val="000000"/>
              </a:solidFill>
              <a:latin typeface="+mj-lt"/>
              <a:sym typeface="+mn-lt"/>
            </a:endParaRPr>
          </a:p>
        </p:txBody>
      </p:sp>
      <p:sp>
        <p:nvSpPr>
          <p:cNvPr id="23" name="Callout: Bent Line 8">
            <a:extLst>
              <a:ext uri="{FF2B5EF4-FFF2-40B4-BE49-F238E27FC236}">
                <a16:creationId xmlns:a16="http://schemas.microsoft.com/office/drawing/2014/main" id="{C0B23DB5-9CD4-4096-A4B9-3B60AF629E08}"/>
              </a:ext>
            </a:extLst>
          </p:cNvPr>
          <p:cNvSpPr/>
          <p:nvPr/>
        </p:nvSpPr>
        <p:spPr>
          <a:xfrm>
            <a:off x="10187706" y="5318205"/>
            <a:ext cx="881649" cy="358809"/>
          </a:xfrm>
          <a:prstGeom prst="borderCallout2">
            <a:avLst>
              <a:gd name="adj1" fmla="val 100773"/>
              <a:gd name="adj2" fmla="val 49416"/>
              <a:gd name="adj3" fmla="val 154478"/>
              <a:gd name="adj4" fmla="val 88195"/>
              <a:gd name="adj5" fmla="val 162987"/>
              <a:gd name="adj6" fmla="val 138881"/>
            </a:avLst>
          </a:prstGeom>
          <a:solidFill>
            <a:schemeClr val="accent5">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a:solidFill>
                  <a:schemeClr val="tx1"/>
                </a:solidFill>
                <a:latin typeface="Arial" panose="020B0604020202020204" pitchFamily="34" charset="0"/>
                <a:cs typeface="Arial" panose="020B0604020202020204" pitchFamily="34" charset="0"/>
              </a:rPr>
              <a:t>Final </a:t>
            </a:r>
            <a:r>
              <a:rPr lang="es-ES" sz="800" err="1">
                <a:solidFill>
                  <a:schemeClr val="tx1"/>
                </a:solidFill>
                <a:latin typeface="Arial" panose="020B0604020202020204" pitchFamily="34" charset="0"/>
                <a:cs typeface="Arial" panose="020B0604020202020204" pitchFamily="34" charset="0"/>
              </a:rPr>
              <a:t>Presentation</a:t>
            </a:r>
            <a:endParaRPr lang="es-ES" sz="800">
              <a:solidFill>
                <a:schemeClr val="tx1"/>
              </a:solidFill>
              <a:latin typeface="Arial" panose="020B0604020202020204" pitchFamily="34" charset="0"/>
              <a:cs typeface="Arial" panose="020B0604020202020204" pitchFamily="34" charset="0"/>
            </a:endParaRPr>
          </a:p>
        </p:txBody>
      </p:sp>
      <p:sp>
        <p:nvSpPr>
          <p:cNvPr id="25" name="Callout: Bent Line 8">
            <a:extLst>
              <a:ext uri="{FF2B5EF4-FFF2-40B4-BE49-F238E27FC236}">
                <a16:creationId xmlns:a16="http://schemas.microsoft.com/office/drawing/2014/main" id="{8A5B4BCE-7B30-4C7E-9AF8-69E1A333462A}"/>
              </a:ext>
            </a:extLst>
          </p:cNvPr>
          <p:cNvSpPr/>
          <p:nvPr/>
        </p:nvSpPr>
        <p:spPr>
          <a:xfrm>
            <a:off x="6051525" y="4338032"/>
            <a:ext cx="962118" cy="358809"/>
          </a:xfrm>
          <a:prstGeom prst="borderCallout2">
            <a:avLst>
              <a:gd name="adj1" fmla="val 41487"/>
              <a:gd name="adj2" fmla="val 1160"/>
              <a:gd name="adj3" fmla="val 51126"/>
              <a:gd name="adj4" fmla="val -21570"/>
              <a:gd name="adj5" fmla="val 147768"/>
              <a:gd name="adj6" fmla="val -38011"/>
            </a:avLst>
          </a:prstGeom>
          <a:solidFill>
            <a:schemeClr val="accent5">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err="1">
                <a:solidFill>
                  <a:schemeClr val="tx1"/>
                </a:solidFill>
                <a:latin typeface="Arial" panose="020B0604020202020204" pitchFamily="34" charset="0"/>
                <a:cs typeface="Arial" panose="020B0604020202020204" pitchFamily="34" charset="0"/>
              </a:rPr>
              <a:t>Functional</a:t>
            </a:r>
            <a:r>
              <a:rPr lang="es-ES" sz="800" dirty="0">
                <a:solidFill>
                  <a:schemeClr val="tx1"/>
                </a:solidFill>
                <a:latin typeface="Arial" panose="020B0604020202020204" pitchFamily="34" charset="0"/>
                <a:cs typeface="Arial" panose="020B0604020202020204" pitchFamily="34" charset="0"/>
              </a:rPr>
              <a:t> and </a:t>
            </a:r>
            <a:r>
              <a:rPr lang="es-ES" sz="800" dirty="0" err="1">
                <a:solidFill>
                  <a:schemeClr val="tx1"/>
                </a:solidFill>
                <a:latin typeface="Arial" panose="020B0604020202020204" pitchFamily="34" charset="0"/>
                <a:cs typeface="Arial" panose="020B0604020202020204" pitchFamily="34" charset="0"/>
              </a:rPr>
              <a:t>technical</a:t>
            </a:r>
            <a:r>
              <a:rPr lang="es-ES" sz="800" dirty="0">
                <a:solidFill>
                  <a:schemeClr val="tx1"/>
                </a:solidFill>
                <a:latin typeface="Arial" panose="020B0604020202020204" pitchFamily="34" charset="0"/>
                <a:cs typeface="Arial" panose="020B0604020202020204" pitchFamily="34" charset="0"/>
              </a:rPr>
              <a:t> </a:t>
            </a:r>
            <a:r>
              <a:rPr lang="es-ES" sz="800" dirty="0" err="1">
                <a:solidFill>
                  <a:schemeClr val="tx1"/>
                </a:solidFill>
                <a:latin typeface="Arial" panose="020B0604020202020204" pitchFamily="34" charset="0"/>
                <a:cs typeface="Arial" panose="020B0604020202020204" pitchFamily="34" charset="0"/>
              </a:rPr>
              <a:t>design</a:t>
            </a:r>
            <a:endParaRPr lang="es-ES" sz="800" dirty="0">
              <a:solidFill>
                <a:schemeClr val="tx1"/>
              </a:solidFill>
              <a:latin typeface="Arial" panose="020B0604020202020204" pitchFamily="34" charset="0"/>
              <a:cs typeface="Arial" panose="020B0604020202020204" pitchFamily="34" charset="0"/>
            </a:endParaRPr>
          </a:p>
        </p:txBody>
      </p:sp>
      <p:sp>
        <p:nvSpPr>
          <p:cNvPr id="28" name="Callout: Bent Line 8">
            <a:extLst>
              <a:ext uri="{FF2B5EF4-FFF2-40B4-BE49-F238E27FC236}">
                <a16:creationId xmlns:a16="http://schemas.microsoft.com/office/drawing/2014/main" id="{79D68615-745F-4765-AB84-59D8C67AA1C1}"/>
              </a:ext>
            </a:extLst>
          </p:cNvPr>
          <p:cNvSpPr/>
          <p:nvPr/>
        </p:nvSpPr>
        <p:spPr>
          <a:xfrm>
            <a:off x="7892969" y="4633195"/>
            <a:ext cx="881649" cy="358809"/>
          </a:xfrm>
          <a:prstGeom prst="borderCallout2">
            <a:avLst>
              <a:gd name="adj1" fmla="val 41487"/>
              <a:gd name="adj2" fmla="val 1160"/>
              <a:gd name="adj3" fmla="val 67054"/>
              <a:gd name="adj4" fmla="val -16168"/>
              <a:gd name="adj5" fmla="val 142990"/>
              <a:gd name="adj6" fmla="val -32826"/>
            </a:avLst>
          </a:prstGeom>
          <a:solidFill>
            <a:schemeClr val="accent5">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a:solidFill>
                  <a:schemeClr val="tx1"/>
                </a:solidFill>
                <a:latin typeface="Arial" panose="020B0604020202020204" pitchFamily="34" charset="0"/>
                <a:cs typeface="Arial" panose="020B0604020202020204" pitchFamily="34" charset="0"/>
              </a:rPr>
              <a:t>Ad-hoc Cobol </a:t>
            </a:r>
            <a:r>
              <a:rPr lang="es-ES" sz="800" err="1">
                <a:solidFill>
                  <a:schemeClr val="tx1"/>
                </a:solidFill>
                <a:latin typeface="Arial" panose="020B0604020202020204" pitchFamily="34" charset="0"/>
                <a:cs typeface="Arial" panose="020B0604020202020204" pitchFamily="34" charset="0"/>
              </a:rPr>
              <a:t>model</a:t>
            </a:r>
            <a:endParaRPr lang="es-ES" sz="800">
              <a:solidFill>
                <a:schemeClr val="tx1"/>
              </a:solidFill>
              <a:latin typeface="Arial" panose="020B0604020202020204" pitchFamily="34" charset="0"/>
              <a:cs typeface="Arial" panose="020B0604020202020204" pitchFamily="34" charset="0"/>
            </a:endParaRPr>
          </a:p>
        </p:txBody>
      </p:sp>
      <p:sp>
        <p:nvSpPr>
          <p:cNvPr id="24" name="Oval 7">
            <a:extLst>
              <a:ext uri="{FF2B5EF4-FFF2-40B4-BE49-F238E27FC236}">
                <a16:creationId xmlns:a16="http://schemas.microsoft.com/office/drawing/2014/main" id="{55146B29-1142-4BE6-BAE0-CC36BF89F91C}"/>
              </a:ext>
            </a:extLst>
          </p:cNvPr>
          <p:cNvSpPr/>
          <p:nvPr/>
        </p:nvSpPr>
        <p:spPr>
          <a:xfrm>
            <a:off x="11335912" y="5824832"/>
            <a:ext cx="144000" cy="144000"/>
          </a:xfrm>
          <a:prstGeom prst="ellipse">
            <a:avLst/>
          </a:prstGeom>
          <a:solidFill>
            <a:schemeClr val="accent5">
              <a:lumMod val="50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Oval 7">
            <a:extLst>
              <a:ext uri="{FF2B5EF4-FFF2-40B4-BE49-F238E27FC236}">
                <a16:creationId xmlns:a16="http://schemas.microsoft.com/office/drawing/2014/main" id="{B50C8FA3-CF87-44FF-BDAA-28576D8BB214}"/>
              </a:ext>
            </a:extLst>
          </p:cNvPr>
          <p:cNvSpPr/>
          <p:nvPr/>
        </p:nvSpPr>
        <p:spPr>
          <a:xfrm>
            <a:off x="5636651" y="4810231"/>
            <a:ext cx="144000" cy="144000"/>
          </a:xfrm>
          <a:prstGeom prst="ellipse">
            <a:avLst/>
          </a:prstGeom>
          <a:solidFill>
            <a:schemeClr val="accent5">
              <a:lumMod val="50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Oval 7">
            <a:extLst>
              <a:ext uri="{FF2B5EF4-FFF2-40B4-BE49-F238E27FC236}">
                <a16:creationId xmlns:a16="http://schemas.microsoft.com/office/drawing/2014/main" id="{84A640F2-DE88-458B-8F08-17D1F495FF7E}"/>
              </a:ext>
            </a:extLst>
          </p:cNvPr>
          <p:cNvSpPr/>
          <p:nvPr/>
        </p:nvSpPr>
        <p:spPr>
          <a:xfrm>
            <a:off x="7522599" y="5079909"/>
            <a:ext cx="144000" cy="144000"/>
          </a:xfrm>
          <a:prstGeom prst="ellipse">
            <a:avLst/>
          </a:prstGeom>
          <a:solidFill>
            <a:schemeClr val="accent5">
              <a:lumMod val="50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allout: Bent Line 8">
            <a:extLst>
              <a:ext uri="{FF2B5EF4-FFF2-40B4-BE49-F238E27FC236}">
                <a16:creationId xmlns:a16="http://schemas.microsoft.com/office/drawing/2014/main" id="{FC0E9AFB-3AB0-4095-86F0-5E7B3458655F}"/>
              </a:ext>
            </a:extLst>
          </p:cNvPr>
          <p:cNvSpPr/>
          <p:nvPr/>
        </p:nvSpPr>
        <p:spPr>
          <a:xfrm>
            <a:off x="9731802" y="4401065"/>
            <a:ext cx="881649" cy="358809"/>
          </a:xfrm>
          <a:prstGeom prst="borderCallout2">
            <a:avLst>
              <a:gd name="adj1" fmla="val 97234"/>
              <a:gd name="adj2" fmla="val 59499"/>
              <a:gd name="adj3" fmla="val 147577"/>
              <a:gd name="adj4" fmla="val 59818"/>
              <a:gd name="adj5" fmla="val 207231"/>
              <a:gd name="adj6" fmla="val 116193"/>
            </a:avLst>
          </a:prstGeom>
          <a:solidFill>
            <a:schemeClr val="accent5">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err="1">
                <a:solidFill>
                  <a:schemeClr val="tx1"/>
                </a:solidFill>
                <a:latin typeface="Arial" panose="020B0604020202020204" pitchFamily="34" charset="0"/>
                <a:cs typeface="Arial" panose="020B0604020202020204" pitchFamily="34" charset="0"/>
              </a:rPr>
              <a:t>Code</a:t>
            </a:r>
            <a:r>
              <a:rPr lang="es-ES" sz="800">
                <a:solidFill>
                  <a:schemeClr val="tx1"/>
                </a:solidFill>
                <a:latin typeface="Arial" panose="020B0604020202020204" pitchFamily="34" charset="0"/>
                <a:cs typeface="Arial" panose="020B0604020202020204" pitchFamily="34" charset="0"/>
              </a:rPr>
              <a:t> </a:t>
            </a:r>
            <a:r>
              <a:rPr lang="es-ES" sz="800" err="1">
                <a:solidFill>
                  <a:schemeClr val="tx1"/>
                </a:solidFill>
                <a:latin typeface="Arial" panose="020B0604020202020204" pitchFamily="34" charset="0"/>
                <a:cs typeface="Arial" panose="020B0604020202020204" pitchFamily="34" charset="0"/>
              </a:rPr>
              <a:t>generated</a:t>
            </a:r>
            <a:endParaRPr lang="es-ES" sz="800">
              <a:solidFill>
                <a:schemeClr val="tx1"/>
              </a:solidFill>
              <a:latin typeface="Arial" panose="020B0604020202020204" pitchFamily="34" charset="0"/>
              <a:cs typeface="Arial" panose="020B0604020202020204" pitchFamily="34" charset="0"/>
            </a:endParaRPr>
          </a:p>
        </p:txBody>
      </p:sp>
      <p:sp>
        <p:nvSpPr>
          <p:cNvPr id="32" name="Oval 7">
            <a:extLst>
              <a:ext uri="{FF2B5EF4-FFF2-40B4-BE49-F238E27FC236}">
                <a16:creationId xmlns:a16="http://schemas.microsoft.com/office/drawing/2014/main" id="{B1AD2E78-E912-449A-98E4-206621928C71}"/>
              </a:ext>
            </a:extLst>
          </p:cNvPr>
          <p:cNvSpPr/>
          <p:nvPr/>
        </p:nvSpPr>
        <p:spPr>
          <a:xfrm>
            <a:off x="10700775" y="5069113"/>
            <a:ext cx="144000" cy="144000"/>
          </a:xfrm>
          <a:prstGeom prst="ellipse">
            <a:avLst/>
          </a:prstGeom>
          <a:solidFill>
            <a:schemeClr val="accent5">
              <a:lumMod val="50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allout: Bent Line 8">
            <a:extLst>
              <a:ext uri="{FF2B5EF4-FFF2-40B4-BE49-F238E27FC236}">
                <a16:creationId xmlns:a16="http://schemas.microsoft.com/office/drawing/2014/main" id="{21A31759-4CE8-4F09-960D-70A57B229B55}"/>
              </a:ext>
            </a:extLst>
          </p:cNvPr>
          <p:cNvSpPr/>
          <p:nvPr/>
        </p:nvSpPr>
        <p:spPr>
          <a:xfrm>
            <a:off x="11128636" y="4845159"/>
            <a:ext cx="881649" cy="358809"/>
          </a:xfrm>
          <a:prstGeom prst="borderCallout2">
            <a:avLst>
              <a:gd name="adj1" fmla="val 97234"/>
              <a:gd name="adj2" fmla="val 19526"/>
              <a:gd name="adj3" fmla="val 155540"/>
              <a:gd name="adj4" fmla="val 19845"/>
              <a:gd name="adj5" fmla="val 218911"/>
              <a:gd name="adj6" fmla="val 30917"/>
            </a:avLst>
          </a:prstGeom>
          <a:solidFill>
            <a:schemeClr val="accent5">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a:solidFill>
                  <a:schemeClr val="tx1"/>
                </a:solidFill>
                <a:latin typeface="Arial" panose="020B0604020202020204" pitchFamily="34" charset="0"/>
                <a:cs typeface="Arial" panose="020B0604020202020204" pitchFamily="34" charset="0"/>
              </a:rPr>
              <a:t>Performance </a:t>
            </a:r>
            <a:r>
              <a:rPr lang="es-ES" sz="800" err="1">
                <a:solidFill>
                  <a:schemeClr val="tx1"/>
                </a:solidFill>
                <a:latin typeface="Arial" panose="020B0604020202020204" pitchFamily="34" charset="0"/>
                <a:cs typeface="Arial" panose="020B0604020202020204" pitchFamily="34" charset="0"/>
              </a:rPr>
              <a:t>metrics</a:t>
            </a:r>
            <a:endParaRPr lang="es-ES" sz="800">
              <a:solidFill>
                <a:schemeClr val="tx1"/>
              </a:solidFill>
              <a:latin typeface="Arial" panose="020B0604020202020204" pitchFamily="34" charset="0"/>
              <a:cs typeface="Arial" panose="020B0604020202020204" pitchFamily="34" charset="0"/>
            </a:endParaRPr>
          </a:p>
        </p:txBody>
      </p:sp>
      <p:sp>
        <p:nvSpPr>
          <p:cNvPr id="34" name="Oval 7">
            <a:extLst>
              <a:ext uri="{FF2B5EF4-FFF2-40B4-BE49-F238E27FC236}">
                <a16:creationId xmlns:a16="http://schemas.microsoft.com/office/drawing/2014/main" id="{73612EF7-6C95-435E-B61E-81E9CB58E1C8}"/>
              </a:ext>
            </a:extLst>
          </p:cNvPr>
          <p:cNvSpPr/>
          <p:nvPr/>
        </p:nvSpPr>
        <p:spPr>
          <a:xfrm>
            <a:off x="11329064" y="5574511"/>
            <a:ext cx="144000" cy="144000"/>
          </a:xfrm>
          <a:prstGeom prst="ellipse">
            <a:avLst/>
          </a:prstGeom>
          <a:solidFill>
            <a:schemeClr val="accent5">
              <a:lumMod val="50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angle: Rounded Corners 34">
            <a:extLst>
              <a:ext uri="{FF2B5EF4-FFF2-40B4-BE49-F238E27FC236}">
                <a16:creationId xmlns:a16="http://schemas.microsoft.com/office/drawing/2014/main" id="{A41BCF7D-DC53-4427-A53E-0079796C7387}"/>
              </a:ext>
            </a:extLst>
          </p:cNvPr>
          <p:cNvSpPr/>
          <p:nvPr/>
        </p:nvSpPr>
        <p:spPr>
          <a:xfrm>
            <a:off x="5702301" y="2652715"/>
            <a:ext cx="1901823" cy="811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36" name="Rectangle: Rounded Corners 35">
            <a:extLst>
              <a:ext uri="{FF2B5EF4-FFF2-40B4-BE49-F238E27FC236}">
                <a16:creationId xmlns:a16="http://schemas.microsoft.com/office/drawing/2014/main" id="{6B278363-E0CE-4EEE-A50D-CADBA00296C2}"/>
              </a:ext>
            </a:extLst>
          </p:cNvPr>
          <p:cNvSpPr/>
          <p:nvPr/>
        </p:nvSpPr>
        <p:spPr>
          <a:xfrm>
            <a:off x="7604125" y="2889106"/>
            <a:ext cx="1260158" cy="845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37" name="Rectangle: Rounded Corners 36">
            <a:extLst>
              <a:ext uri="{FF2B5EF4-FFF2-40B4-BE49-F238E27FC236}">
                <a16:creationId xmlns:a16="http://schemas.microsoft.com/office/drawing/2014/main" id="{AF01D10D-06CA-44CA-BA8B-A40DCD99734F}"/>
              </a:ext>
            </a:extLst>
          </p:cNvPr>
          <p:cNvSpPr/>
          <p:nvPr/>
        </p:nvSpPr>
        <p:spPr>
          <a:xfrm>
            <a:off x="8877173" y="3419260"/>
            <a:ext cx="1260159" cy="845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6" name="Diamond 45">
            <a:extLst>
              <a:ext uri="{FF2B5EF4-FFF2-40B4-BE49-F238E27FC236}">
                <a16:creationId xmlns:a16="http://schemas.microsoft.com/office/drawing/2014/main" id="{57162895-7475-4617-9135-4D5774849FFD}"/>
              </a:ext>
            </a:extLst>
          </p:cNvPr>
          <p:cNvSpPr/>
          <p:nvPr/>
        </p:nvSpPr>
        <p:spPr>
          <a:xfrm>
            <a:off x="3214069" y="5992999"/>
            <a:ext cx="136015" cy="123823"/>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7" name="Diamond 46">
            <a:extLst>
              <a:ext uri="{FF2B5EF4-FFF2-40B4-BE49-F238E27FC236}">
                <a16:creationId xmlns:a16="http://schemas.microsoft.com/office/drawing/2014/main" id="{B044B6F3-CA3A-437D-AEBF-D26924F081E6}"/>
              </a:ext>
            </a:extLst>
          </p:cNvPr>
          <p:cNvSpPr/>
          <p:nvPr/>
        </p:nvSpPr>
        <p:spPr>
          <a:xfrm>
            <a:off x="3214068" y="6208399"/>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8" name="Content Placeholder 3">
            <a:extLst>
              <a:ext uri="{FF2B5EF4-FFF2-40B4-BE49-F238E27FC236}">
                <a16:creationId xmlns:a16="http://schemas.microsoft.com/office/drawing/2014/main" id="{05C87FAC-FD63-45C9-979F-2575C4D37348}"/>
              </a:ext>
            </a:extLst>
          </p:cNvPr>
          <p:cNvSpPr txBox="1">
            <a:spLocks/>
          </p:cNvSpPr>
          <p:nvPr/>
        </p:nvSpPr>
        <p:spPr>
          <a:xfrm>
            <a:off x="3413347" y="6012276"/>
            <a:ext cx="857028" cy="163991"/>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s-ES" sz="800" dirty="0" err="1"/>
              <a:t>Kick</a:t>
            </a:r>
            <a:r>
              <a:rPr lang="es-ES" sz="800" dirty="0"/>
              <a:t>-off meeting</a:t>
            </a:r>
          </a:p>
        </p:txBody>
      </p:sp>
      <p:sp>
        <p:nvSpPr>
          <p:cNvPr id="49" name="Content Placeholder 3">
            <a:extLst>
              <a:ext uri="{FF2B5EF4-FFF2-40B4-BE49-F238E27FC236}">
                <a16:creationId xmlns:a16="http://schemas.microsoft.com/office/drawing/2014/main" id="{B1985D21-6363-4858-A9E9-C2776ABCFCFA}"/>
              </a:ext>
            </a:extLst>
          </p:cNvPr>
          <p:cNvSpPr txBox="1">
            <a:spLocks/>
          </p:cNvSpPr>
          <p:nvPr/>
        </p:nvSpPr>
        <p:spPr>
          <a:xfrm>
            <a:off x="3413347" y="6202933"/>
            <a:ext cx="857028" cy="163991"/>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s-ES" sz="800" dirty="0" err="1"/>
              <a:t>Weekly</a:t>
            </a:r>
            <a:r>
              <a:rPr lang="es-ES" sz="800" dirty="0"/>
              <a:t> meeting</a:t>
            </a:r>
          </a:p>
        </p:txBody>
      </p:sp>
      <p:sp>
        <p:nvSpPr>
          <p:cNvPr id="51" name="Rectangle: Rounded Corners 50">
            <a:extLst>
              <a:ext uri="{FF2B5EF4-FFF2-40B4-BE49-F238E27FC236}">
                <a16:creationId xmlns:a16="http://schemas.microsoft.com/office/drawing/2014/main" id="{F8593528-C31A-4420-AAD6-1FE27B4056AC}"/>
              </a:ext>
            </a:extLst>
          </p:cNvPr>
          <p:cNvSpPr/>
          <p:nvPr/>
        </p:nvSpPr>
        <p:spPr>
          <a:xfrm>
            <a:off x="5069285" y="2416324"/>
            <a:ext cx="1278731" cy="811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grpSp>
        <p:nvGrpSpPr>
          <p:cNvPr id="7" name="Group 6">
            <a:extLst>
              <a:ext uri="{FF2B5EF4-FFF2-40B4-BE49-F238E27FC236}">
                <a16:creationId xmlns:a16="http://schemas.microsoft.com/office/drawing/2014/main" id="{EB7F2EDE-D1A6-47EF-9E42-E08D079D3927}"/>
              </a:ext>
            </a:extLst>
          </p:cNvPr>
          <p:cNvGrpSpPr/>
          <p:nvPr/>
        </p:nvGrpSpPr>
        <p:grpSpPr>
          <a:xfrm>
            <a:off x="4369996" y="1773903"/>
            <a:ext cx="5730490" cy="125194"/>
            <a:chOff x="4257389" y="2037489"/>
            <a:chExt cx="6503429" cy="129006"/>
          </a:xfrm>
          <a:effectLst>
            <a:outerShdw blurRad="63500" sx="102000" sy="102000" algn="ctr" rotWithShape="0">
              <a:prstClr val="black">
                <a:alpha val="40000"/>
              </a:prstClr>
            </a:outerShdw>
          </a:effectLst>
        </p:grpSpPr>
        <p:sp>
          <p:nvSpPr>
            <p:cNvPr id="6" name="Diamond 5">
              <a:extLst>
                <a:ext uri="{FF2B5EF4-FFF2-40B4-BE49-F238E27FC236}">
                  <a16:creationId xmlns:a16="http://schemas.microsoft.com/office/drawing/2014/main" id="{0DA9B8DF-26FE-44C0-A79D-6B085A6E46E3}"/>
                </a:ext>
              </a:extLst>
            </p:cNvPr>
            <p:cNvSpPr/>
            <p:nvPr/>
          </p:nvSpPr>
          <p:spPr>
            <a:xfrm>
              <a:off x="4863277" y="2042672"/>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38" name="Diamond 37">
              <a:extLst>
                <a:ext uri="{FF2B5EF4-FFF2-40B4-BE49-F238E27FC236}">
                  <a16:creationId xmlns:a16="http://schemas.microsoft.com/office/drawing/2014/main" id="{A07FBDC8-7130-40C4-940F-F60B5545BB72}"/>
                </a:ext>
              </a:extLst>
            </p:cNvPr>
            <p:cNvSpPr/>
            <p:nvPr/>
          </p:nvSpPr>
          <p:spPr>
            <a:xfrm>
              <a:off x="5583468" y="2042672"/>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39" name="Diamond 38">
              <a:extLst>
                <a:ext uri="{FF2B5EF4-FFF2-40B4-BE49-F238E27FC236}">
                  <a16:creationId xmlns:a16="http://schemas.microsoft.com/office/drawing/2014/main" id="{F75544E2-F1EA-41DD-B3F6-F80EB3CE4FEF}"/>
                </a:ext>
              </a:extLst>
            </p:cNvPr>
            <p:cNvSpPr/>
            <p:nvPr/>
          </p:nvSpPr>
          <p:spPr>
            <a:xfrm>
              <a:off x="6303659" y="2042672"/>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a:p>
          </p:txBody>
        </p:sp>
        <p:sp>
          <p:nvSpPr>
            <p:cNvPr id="40" name="Diamond 39">
              <a:extLst>
                <a:ext uri="{FF2B5EF4-FFF2-40B4-BE49-F238E27FC236}">
                  <a16:creationId xmlns:a16="http://schemas.microsoft.com/office/drawing/2014/main" id="{205D5078-DB58-463F-B723-79A602E2FB87}"/>
                </a:ext>
              </a:extLst>
            </p:cNvPr>
            <p:cNvSpPr/>
            <p:nvPr/>
          </p:nvSpPr>
          <p:spPr>
            <a:xfrm>
              <a:off x="7023850" y="2042672"/>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1" name="Diamond 40">
              <a:extLst>
                <a:ext uri="{FF2B5EF4-FFF2-40B4-BE49-F238E27FC236}">
                  <a16:creationId xmlns:a16="http://schemas.microsoft.com/office/drawing/2014/main" id="{95E17918-7E29-4CFC-8EF8-95F351FCCE82}"/>
                </a:ext>
              </a:extLst>
            </p:cNvPr>
            <p:cNvSpPr/>
            <p:nvPr/>
          </p:nvSpPr>
          <p:spPr>
            <a:xfrm>
              <a:off x="7744041" y="2042672"/>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2" name="Diamond 41">
              <a:extLst>
                <a:ext uri="{FF2B5EF4-FFF2-40B4-BE49-F238E27FC236}">
                  <a16:creationId xmlns:a16="http://schemas.microsoft.com/office/drawing/2014/main" id="{0F1E8DED-81ED-4F8E-AA5C-777816EF0D4E}"/>
                </a:ext>
              </a:extLst>
            </p:cNvPr>
            <p:cNvSpPr/>
            <p:nvPr/>
          </p:nvSpPr>
          <p:spPr>
            <a:xfrm>
              <a:off x="8464232" y="2042672"/>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3" name="Diamond 42">
              <a:extLst>
                <a:ext uri="{FF2B5EF4-FFF2-40B4-BE49-F238E27FC236}">
                  <a16:creationId xmlns:a16="http://schemas.microsoft.com/office/drawing/2014/main" id="{621BFBDF-68E5-4982-9FF2-2E313829FB0E}"/>
                </a:ext>
              </a:extLst>
            </p:cNvPr>
            <p:cNvSpPr/>
            <p:nvPr/>
          </p:nvSpPr>
          <p:spPr>
            <a:xfrm>
              <a:off x="9184423" y="2042672"/>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4" name="Diamond 43">
              <a:extLst>
                <a:ext uri="{FF2B5EF4-FFF2-40B4-BE49-F238E27FC236}">
                  <a16:creationId xmlns:a16="http://schemas.microsoft.com/office/drawing/2014/main" id="{0FAC61EB-AF2F-4B4C-9F1F-EF49FB8A3926}"/>
                </a:ext>
              </a:extLst>
            </p:cNvPr>
            <p:cNvSpPr/>
            <p:nvPr/>
          </p:nvSpPr>
          <p:spPr>
            <a:xfrm>
              <a:off x="9904614" y="2042672"/>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5" name="Diamond 44">
              <a:extLst>
                <a:ext uri="{FF2B5EF4-FFF2-40B4-BE49-F238E27FC236}">
                  <a16:creationId xmlns:a16="http://schemas.microsoft.com/office/drawing/2014/main" id="{2F171B93-3D14-436C-9F60-6E83B11AAB17}"/>
                </a:ext>
              </a:extLst>
            </p:cNvPr>
            <p:cNvSpPr/>
            <p:nvPr/>
          </p:nvSpPr>
          <p:spPr>
            <a:xfrm>
              <a:off x="10624803" y="2042672"/>
              <a:ext cx="136015" cy="123823"/>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a:p>
          </p:txBody>
        </p:sp>
        <p:sp>
          <p:nvSpPr>
            <p:cNvPr id="50" name="Diamond 49">
              <a:extLst>
                <a:ext uri="{FF2B5EF4-FFF2-40B4-BE49-F238E27FC236}">
                  <a16:creationId xmlns:a16="http://schemas.microsoft.com/office/drawing/2014/main" id="{AC06D0B2-312B-4F63-BFAE-A78051BF6FB3}"/>
                </a:ext>
              </a:extLst>
            </p:cNvPr>
            <p:cNvSpPr/>
            <p:nvPr/>
          </p:nvSpPr>
          <p:spPr>
            <a:xfrm>
              <a:off x="4257389" y="2037489"/>
              <a:ext cx="136014" cy="123823"/>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a:p>
          </p:txBody>
        </p:sp>
      </p:grpSp>
      <p:sp>
        <p:nvSpPr>
          <p:cNvPr id="52" name="Diamond 51">
            <a:extLst>
              <a:ext uri="{FF2B5EF4-FFF2-40B4-BE49-F238E27FC236}">
                <a16:creationId xmlns:a16="http://schemas.microsoft.com/office/drawing/2014/main" id="{5CEEF9D6-ADBE-451C-922A-FCE0BFF8D28C}"/>
              </a:ext>
            </a:extLst>
          </p:cNvPr>
          <p:cNvSpPr/>
          <p:nvPr/>
        </p:nvSpPr>
        <p:spPr>
          <a:xfrm>
            <a:off x="10615231" y="1778877"/>
            <a:ext cx="119850" cy="120164"/>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a:p>
        </p:txBody>
      </p:sp>
      <p:sp>
        <p:nvSpPr>
          <p:cNvPr id="53" name="Diamond 52">
            <a:extLst>
              <a:ext uri="{FF2B5EF4-FFF2-40B4-BE49-F238E27FC236}">
                <a16:creationId xmlns:a16="http://schemas.microsoft.com/office/drawing/2014/main" id="{271C6D12-92EB-4C11-8E75-8BA8EB4E8388}"/>
              </a:ext>
            </a:extLst>
          </p:cNvPr>
          <p:cNvSpPr/>
          <p:nvPr/>
        </p:nvSpPr>
        <p:spPr>
          <a:xfrm>
            <a:off x="11249825" y="1778877"/>
            <a:ext cx="119850" cy="120164"/>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a:p>
        </p:txBody>
      </p:sp>
      <p:pic>
        <p:nvPicPr>
          <p:cNvPr id="11" name="Graphic 10" descr="Repeat with solid fill">
            <a:extLst>
              <a:ext uri="{FF2B5EF4-FFF2-40B4-BE49-F238E27FC236}">
                <a16:creationId xmlns:a16="http://schemas.microsoft.com/office/drawing/2014/main" id="{98CEF1F0-D900-4E3C-8ECC-E1DF554860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9720" y="2886386"/>
            <a:ext cx="141851" cy="141851"/>
          </a:xfrm>
          <a:prstGeom prst="rect">
            <a:avLst/>
          </a:prstGeom>
        </p:spPr>
      </p:pic>
      <p:pic>
        <p:nvPicPr>
          <p:cNvPr id="54" name="Graphic 53" descr="Repeat with solid fill">
            <a:extLst>
              <a:ext uri="{FF2B5EF4-FFF2-40B4-BE49-F238E27FC236}">
                <a16:creationId xmlns:a16="http://schemas.microsoft.com/office/drawing/2014/main" id="{D6993C49-D6B7-433E-8CA9-42879256BD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9720" y="3132475"/>
            <a:ext cx="141851" cy="141851"/>
          </a:xfrm>
          <a:prstGeom prst="rect">
            <a:avLst/>
          </a:prstGeom>
        </p:spPr>
      </p:pic>
      <p:pic>
        <p:nvPicPr>
          <p:cNvPr id="55" name="Graphic 54" descr="Repeat with solid fill">
            <a:extLst>
              <a:ext uri="{FF2B5EF4-FFF2-40B4-BE49-F238E27FC236}">
                <a16:creationId xmlns:a16="http://schemas.microsoft.com/office/drawing/2014/main" id="{8DC6343F-47D6-4B4F-933D-12BEE6036D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8449" y="3382971"/>
            <a:ext cx="141851" cy="141851"/>
          </a:xfrm>
          <a:prstGeom prst="rect">
            <a:avLst/>
          </a:prstGeom>
        </p:spPr>
      </p:pic>
      <p:pic>
        <p:nvPicPr>
          <p:cNvPr id="56" name="Graphic 55" descr="Repeat with solid fill">
            <a:extLst>
              <a:ext uri="{FF2B5EF4-FFF2-40B4-BE49-F238E27FC236}">
                <a16:creationId xmlns:a16="http://schemas.microsoft.com/office/drawing/2014/main" id="{1B56168A-052D-43B1-82F1-2DC2A17D6A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1149" y="6601973"/>
            <a:ext cx="141851" cy="141851"/>
          </a:xfrm>
          <a:prstGeom prst="rect">
            <a:avLst/>
          </a:prstGeom>
        </p:spPr>
      </p:pic>
      <p:sp>
        <p:nvSpPr>
          <p:cNvPr id="57" name="Content Placeholder 3">
            <a:extLst>
              <a:ext uri="{FF2B5EF4-FFF2-40B4-BE49-F238E27FC236}">
                <a16:creationId xmlns:a16="http://schemas.microsoft.com/office/drawing/2014/main" id="{8AFC759E-E505-43D6-B068-1F80123DCE80}"/>
              </a:ext>
            </a:extLst>
          </p:cNvPr>
          <p:cNvSpPr txBox="1">
            <a:spLocks/>
          </p:cNvSpPr>
          <p:nvPr/>
        </p:nvSpPr>
        <p:spPr>
          <a:xfrm>
            <a:off x="3413347" y="6613239"/>
            <a:ext cx="437134" cy="163991"/>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s-ES" sz="800" dirty="0"/>
              <a:t>Iterative</a:t>
            </a:r>
          </a:p>
        </p:txBody>
      </p:sp>
      <p:sp>
        <p:nvSpPr>
          <p:cNvPr id="61" name="Diamond 60">
            <a:extLst>
              <a:ext uri="{FF2B5EF4-FFF2-40B4-BE49-F238E27FC236}">
                <a16:creationId xmlns:a16="http://schemas.microsoft.com/office/drawing/2014/main" id="{F50BE836-8616-4523-9C5A-685F6DD413E4}"/>
              </a:ext>
            </a:extLst>
          </p:cNvPr>
          <p:cNvSpPr/>
          <p:nvPr/>
        </p:nvSpPr>
        <p:spPr>
          <a:xfrm>
            <a:off x="3217244" y="6402097"/>
            <a:ext cx="136015" cy="123823"/>
          </a:xfrm>
          <a:prstGeom prst="diamond">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62" name="Content Placeholder 3">
            <a:extLst>
              <a:ext uri="{FF2B5EF4-FFF2-40B4-BE49-F238E27FC236}">
                <a16:creationId xmlns:a16="http://schemas.microsoft.com/office/drawing/2014/main" id="{1E1ED3FC-CB86-4014-95FB-A3C630D20705}"/>
              </a:ext>
            </a:extLst>
          </p:cNvPr>
          <p:cNvSpPr txBox="1">
            <a:spLocks/>
          </p:cNvSpPr>
          <p:nvPr/>
        </p:nvSpPr>
        <p:spPr>
          <a:xfrm>
            <a:off x="3391593" y="6393468"/>
            <a:ext cx="1787625" cy="163991"/>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s-ES_tradnl" sz="800" dirty="0" err="1"/>
              <a:t>Language</a:t>
            </a:r>
            <a:r>
              <a:rPr lang="es-ES_tradnl" sz="800" dirty="0"/>
              <a:t> performance</a:t>
            </a:r>
            <a:endParaRPr lang="es-ES" sz="800" dirty="0"/>
          </a:p>
        </p:txBody>
      </p:sp>
      <p:sp>
        <p:nvSpPr>
          <p:cNvPr id="63" name="Diamond 62">
            <a:extLst>
              <a:ext uri="{FF2B5EF4-FFF2-40B4-BE49-F238E27FC236}">
                <a16:creationId xmlns:a16="http://schemas.microsoft.com/office/drawing/2014/main" id="{CA3D70F3-1F89-4A3C-A6C5-FA1AEA0D9E23}"/>
              </a:ext>
            </a:extLst>
          </p:cNvPr>
          <p:cNvSpPr/>
          <p:nvPr/>
        </p:nvSpPr>
        <p:spPr>
          <a:xfrm>
            <a:off x="9436863" y="3641033"/>
            <a:ext cx="136015" cy="123823"/>
          </a:xfrm>
          <a:prstGeom prst="diamond">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a:p>
        </p:txBody>
      </p:sp>
      <p:sp>
        <p:nvSpPr>
          <p:cNvPr id="64" name="Diamond 63">
            <a:extLst>
              <a:ext uri="{FF2B5EF4-FFF2-40B4-BE49-F238E27FC236}">
                <a16:creationId xmlns:a16="http://schemas.microsoft.com/office/drawing/2014/main" id="{21F29F26-D1F8-4AC5-BCE6-406F1D7B4ACF}"/>
              </a:ext>
            </a:extLst>
          </p:cNvPr>
          <p:cNvSpPr/>
          <p:nvPr/>
        </p:nvSpPr>
        <p:spPr>
          <a:xfrm>
            <a:off x="10071702" y="3640041"/>
            <a:ext cx="136015" cy="123823"/>
          </a:xfrm>
          <a:prstGeom prst="diamond">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65" name="Diamond 64">
            <a:extLst>
              <a:ext uri="{FF2B5EF4-FFF2-40B4-BE49-F238E27FC236}">
                <a16:creationId xmlns:a16="http://schemas.microsoft.com/office/drawing/2014/main" id="{A860C19A-566B-4E79-9AE1-E45D53320C2C}"/>
              </a:ext>
            </a:extLst>
          </p:cNvPr>
          <p:cNvSpPr/>
          <p:nvPr/>
        </p:nvSpPr>
        <p:spPr>
          <a:xfrm>
            <a:off x="10704767" y="3641199"/>
            <a:ext cx="136015" cy="123823"/>
          </a:xfrm>
          <a:prstGeom prst="diamond">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8" name="TextBox 7">
            <a:extLst>
              <a:ext uri="{FF2B5EF4-FFF2-40B4-BE49-F238E27FC236}">
                <a16:creationId xmlns:a16="http://schemas.microsoft.com/office/drawing/2014/main" id="{E3FE07A5-533D-47D3-86D2-EC3D99587240}"/>
              </a:ext>
            </a:extLst>
          </p:cNvPr>
          <p:cNvSpPr txBox="1"/>
          <p:nvPr/>
        </p:nvSpPr>
        <p:spPr>
          <a:xfrm>
            <a:off x="10602368" y="3453896"/>
            <a:ext cx="340507" cy="141851"/>
          </a:xfrm>
          <a:prstGeom prst="rect">
            <a:avLst/>
          </a:prstGeom>
          <a:solidFill>
            <a:schemeClr val="accent5">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6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dirty="0">
                <a:solidFill>
                  <a:schemeClr val="tx1"/>
                </a:solidFill>
              </a:rPr>
              <a:t>SQL</a:t>
            </a:r>
            <a:endParaRPr lang="es-ES" dirty="0">
              <a:solidFill>
                <a:schemeClr val="tx1"/>
              </a:solidFill>
            </a:endParaRPr>
          </a:p>
        </p:txBody>
      </p:sp>
      <p:sp>
        <p:nvSpPr>
          <p:cNvPr id="69" name="TextBox 68">
            <a:extLst>
              <a:ext uri="{FF2B5EF4-FFF2-40B4-BE49-F238E27FC236}">
                <a16:creationId xmlns:a16="http://schemas.microsoft.com/office/drawing/2014/main" id="{2910C4FF-8B3F-48FE-9182-48BEA0625318}"/>
              </a:ext>
            </a:extLst>
          </p:cNvPr>
          <p:cNvSpPr txBox="1"/>
          <p:nvPr/>
        </p:nvSpPr>
        <p:spPr>
          <a:xfrm>
            <a:off x="9271925" y="3842734"/>
            <a:ext cx="459877" cy="141851"/>
          </a:xfrm>
          <a:prstGeom prst="rect">
            <a:avLst/>
          </a:prstGeom>
          <a:solidFill>
            <a:schemeClr val="accent5">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6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dirty="0">
                <a:solidFill>
                  <a:schemeClr val="tx1"/>
                </a:solidFill>
              </a:rPr>
              <a:t>COBOL</a:t>
            </a:r>
            <a:endParaRPr lang="es-ES" dirty="0">
              <a:solidFill>
                <a:schemeClr val="tx1"/>
              </a:solidFill>
            </a:endParaRPr>
          </a:p>
        </p:txBody>
      </p:sp>
      <p:sp>
        <p:nvSpPr>
          <p:cNvPr id="70" name="TextBox 69">
            <a:extLst>
              <a:ext uri="{FF2B5EF4-FFF2-40B4-BE49-F238E27FC236}">
                <a16:creationId xmlns:a16="http://schemas.microsoft.com/office/drawing/2014/main" id="{0CD51A79-47BF-4482-8196-D2D48078F727}"/>
              </a:ext>
            </a:extLst>
          </p:cNvPr>
          <p:cNvSpPr txBox="1"/>
          <p:nvPr/>
        </p:nvSpPr>
        <p:spPr>
          <a:xfrm>
            <a:off x="9911749" y="3842440"/>
            <a:ext cx="459877" cy="141851"/>
          </a:xfrm>
          <a:prstGeom prst="rect">
            <a:avLst/>
          </a:prstGeom>
          <a:solidFill>
            <a:schemeClr val="accent5">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600">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dirty="0">
                <a:solidFill>
                  <a:schemeClr val="tx1"/>
                </a:solidFill>
              </a:rPr>
              <a:t>Python</a:t>
            </a:r>
            <a:endParaRPr lang="es-ES" dirty="0">
              <a:solidFill>
                <a:schemeClr val="tx1"/>
              </a:solidFill>
            </a:endParaRPr>
          </a:p>
        </p:txBody>
      </p:sp>
    </p:spTree>
    <p:extLst>
      <p:ext uri="{BB962C8B-B14F-4D97-AF65-F5344CB8AC3E}">
        <p14:creationId xmlns:p14="http://schemas.microsoft.com/office/powerpoint/2010/main" val="52928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0432-9414-4CD8-9C5D-EF2E5C735A96}"/>
              </a:ext>
            </a:extLst>
          </p:cNvPr>
          <p:cNvSpPr>
            <a:spLocks noGrp="1"/>
          </p:cNvSpPr>
          <p:nvPr>
            <p:ph type="title"/>
          </p:nvPr>
        </p:nvSpPr>
        <p:spPr/>
        <p:txBody>
          <a:bodyPr/>
          <a:lstStyle/>
          <a:p>
            <a:r>
              <a:rPr lang="en-US"/>
              <a:t>Team</a:t>
            </a:r>
          </a:p>
        </p:txBody>
      </p:sp>
      <p:sp>
        <p:nvSpPr>
          <p:cNvPr id="68" name="Content Placeholder 67">
            <a:extLst>
              <a:ext uri="{FF2B5EF4-FFF2-40B4-BE49-F238E27FC236}">
                <a16:creationId xmlns:a16="http://schemas.microsoft.com/office/drawing/2014/main" id="{7C7B6FD6-9489-4765-91ED-9186A55D6250}"/>
              </a:ext>
            </a:extLst>
          </p:cNvPr>
          <p:cNvSpPr>
            <a:spLocks noGrp="1"/>
          </p:cNvSpPr>
          <p:nvPr>
            <p:ph sz="quarter" idx="10"/>
          </p:nvPr>
        </p:nvSpPr>
        <p:spPr>
          <a:xfrm>
            <a:off x="381001" y="1371601"/>
            <a:ext cx="11430000" cy="941789"/>
          </a:xfrm>
        </p:spPr>
        <p:txBody>
          <a:bodyPr/>
          <a:lstStyle/>
          <a:p>
            <a:r>
              <a:rPr lang="en-US" dirty="0"/>
              <a:t>For the execution of the project, it is recommended that the team of the assigned client has a series of qualified profiles with levels of training and experience that allow them to undertake the tasks.</a:t>
            </a:r>
            <a:endParaRPr lang="es-ES" dirty="0"/>
          </a:p>
        </p:txBody>
      </p:sp>
      <p:grpSp>
        <p:nvGrpSpPr>
          <p:cNvPr id="5" name="Group 4">
            <a:extLst>
              <a:ext uri="{FF2B5EF4-FFF2-40B4-BE49-F238E27FC236}">
                <a16:creationId xmlns:a16="http://schemas.microsoft.com/office/drawing/2014/main" id="{03CDFF49-662D-406C-9ADC-B1C1E034D1A2}"/>
              </a:ext>
            </a:extLst>
          </p:cNvPr>
          <p:cNvGrpSpPr/>
          <p:nvPr/>
        </p:nvGrpSpPr>
        <p:grpSpPr>
          <a:xfrm>
            <a:off x="476650" y="2687971"/>
            <a:ext cx="3499360" cy="1482058"/>
            <a:chOff x="337311" y="2695954"/>
            <a:chExt cx="3499360" cy="1482058"/>
          </a:xfrm>
        </p:grpSpPr>
        <p:grpSp>
          <p:nvGrpSpPr>
            <p:cNvPr id="51" name="Group 50">
              <a:extLst>
                <a:ext uri="{FF2B5EF4-FFF2-40B4-BE49-F238E27FC236}">
                  <a16:creationId xmlns:a16="http://schemas.microsoft.com/office/drawing/2014/main" id="{0FCF86BF-B541-47AC-80D3-409C073F6702}"/>
                </a:ext>
              </a:extLst>
            </p:cNvPr>
            <p:cNvGrpSpPr/>
            <p:nvPr/>
          </p:nvGrpSpPr>
          <p:grpSpPr>
            <a:xfrm>
              <a:off x="572747" y="2806514"/>
              <a:ext cx="3041310" cy="1349618"/>
              <a:chOff x="2098575" y="3487198"/>
              <a:chExt cx="3041310" cy="1349618"/>
            </a:xfrm>
          </p:grpSpPr>
          <p:sp>
            <p:nvSpPr>
              <p:cNvPr id="52" name="Rectangle 85">
                <a:extLst>
                  <a:ext uri="{FF2B5EF4-FFF2-40B4-BE49-F238E27FC236}">
                    <a16:creationId xmlns:a16="http://schemas.microsoft.com/office/drawing/2014/main" id="{E937FCD1-943C-4485-96A8-002A8F6EBEF8}"/>
                  </a:ext>
                </a:extLst>
              </p:cNvPr>
              <p:cNvSpPr/>
              <p:nvPr/>
            </p:nvSpPr>
            <p:spPr>
              <a:xfrm>
                <a:off x="2834740" y="3497988"/>
                <a:ext cx="2305145" cy="1338828"/>
              </a:xfrm>
              <a:prstGeom prst="rect">
                <a:avLst/>
              </a:prstGeom>
            </p:spPr>
            <p:txBody>
              <a:bodyPr wrap="square">
                <a:spAutoFit/>
              </a:bodyPr>
              <a:lstStyle/>
              <a:p>
                <a:pPr lvl="0" defTabSz="1300976">
                  <a:defRPr/>
                </a:pPr>
                <a:r>
                  <a:rPr lang="es-ES" sz="1050" b="1" dirty="0">
                    <a:latin typeface="+mj-lt"/>
                    <a:cs typeface="Arial" panose="020B0604020202020204" pitchFamily="34" charset="0"/>
                  </a:rPr>
                  <a:t>AI Architect &amp; PoC Responsable</a:t>
                </a:r>
              </a:p>
              <a:p>
                <a:pPr eaLnBrk="0" fontAlgn="base">
                  <a:spcBef>
                    <a:spcPct val="0"/>
                  </a:spcBef>
                  <a:spcAft>
                    <a:spcPct val="0"/>
                  </a:spcAft>
                  <a:defRPr/>
                </a:pPr>
                <a:r>
                  <a:rPr lang="es-ES" sz="1050" b="1" dirty="0">
                    <a:solidFill>
                      <a:srgbClr val="0096C9"/>
                    </a:solidFill>
                    <a:latin typeface="+mj-lt"/>
                    <a:cs typeface="Arial" panose="020B0604020202020204" pitchFamily="34" charset="0"/>
                  </a:rPr>
                  <a:t>1x </a:t>
                </a:r>
                <a:r>
                  <a:rPr lang="es-ES" sz="1050" b="1" dirty="0" err="1">
                    <a:solidFill>
                      <a:srgbClr val="0096C9"/>
                    </a:solidFill>
                    <a:latin typeface="+mj-lt"/>
                    <a:cs typeface="Arial" panose="020B0604020202020204" pitchFamily="34" charset="0"/>
                  </a:rPr>
                  <a:t>part</a:t>
                </a:r>
                <a:r>
                  <a:rPr lang="es-ES" sz="1050" b="1" dirty="0">
                    <a:solidFill>
                      <a:srgbClr val="0096C9"/>
                    </a:solidFill>
                    <a:latin typeface="+mj-lt"/>
                    <a:cs typeface="Arial" panose="020B0604020202020204" pitchFamily="34" charset="0"/>
                  </a:rPr>
                  <a:t>-time: </a:t>
                </a:r>
                <a:r>
                  <a:rPr lang="es-ES" sz="1050" b="1" dirty="0">
                    <a:solidFill>
                      <a:srgbClr val="00B050"/>
                    </a:solidFill>
                    <a:latin typeface="+mj-lt"/>
                    <a:cs typeface="Arial" panose="020B0604020202020204" pitchFamily="34" charset="0"/>
                  </a:rPr>
                  <a:t>10%</a:t>
                </a:r>
                <a:endParaRPr lang="es-ES" sz="1050" b="1" dirty="0">
                  <a:solidFill>
                    <a:srgbClr val="0096C9"/>
                  </a:solidFill>
                  <a:latin typeface="+mj-lt"/>
                  <a:cs typeface="Arial" panose="020B0604020202020204" pitchFamily="34" charset="0"/>
                </a:endParaRPr>
              </a:p>
              <a:p>
                <a:pPr lvl="0" defTabSz="1300976">
                  <a:defRPr/>
                </a:pPr>
                <a:r>
                  <a:rPr lang="en-US" sz="1000" dirty="0">
                    <a:latin typeface="+mj-lt"/>
                    <a:cs typeface="Arial" panose="020B0604020202020204" pitchFamily="34" charset="0"/>
                  </a:rPr>
                  <a:t>Provides knowledge about the business sector as well as NLP and the exploitation of its capabilities. Coordinates the execution of the PoC. 
</a:t>
                </a:r>
                <a:endParaRPr lang="es-ES" sz="1050" dirty="0">
                  <a:latin typeface="+mj-lt"/>
                  <a:cs typeface="Arial" panose="020B0604020202020204" pitchFamily="34" charset="0"/>
                </a:endParaRPr>
              </a:p>
            </p:txBody>
          </p:sp>
          <p:pic>
            <p:nvPicPr>
              <p:cNvPr id="53" name="Picture 52">
                <a:extLst>
                  <a:ext uri="{FF2B5EF4-FFF2-40B4-BE49-F238E27FC236}">
                    <a16:creationId xmlns:a16="http://schemas.microsoft.com/office/drawing/2014/main" id="{D688360F-F7AA-425C-AFC3-66F8132632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8575" y="3487198"/>
                <a:ext cx="678856" cy="719999"/>
              </a:xfrm>
              <a:prstGeom prst="rect">
                <a:avLst/>
              </a:prstGeom>
            </p:spPr>
          </p:pic>
        </p:grpSp>
        <p:sp>
          <p:nvSpPr>
            <p:cNvPr id="4" name="Rectangle 3">
              <a:extLst>
                <a:ext uri="{FF2B5EF4-FFF2-40B4-BE49-F238E27FC236}">
                  <a16:creationId xmlns:a16="http://schemas.microsoft.com/office/drawing/2014/main" id="{F2706CA3-C0B2-4001-AFB8-A3A1C6C5C77C}"/>
                </a:ext>
              </a:extLst>
            </p:cNvPr>
            <p:cNvSpPr/>
            <p:nvPr/>
          </p:nvSpPr>
          <p:spPr>
            <a:xfrm>
              <a:off x="337311" y="2695954"/>
              <a:ext cx="3499360" cy="1482058"/>
            </a:xfrm>
            <a:prstGeom prst="rect">
              <a:avLst/>
            </a:prstGeom>
            <a:no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err="1"/>
            </a:p>
          </p:txBody>
        </p:sp>
      </p:grpSp>
      <p:grpSp>
        <p:nvGrpSpPr>
          <p:cNvPr id="9" name="Group 8">
            <a:extLst>
              <a:ext uri="{FF2B5EF4-FFF2-40B4-BE49-F238E27FC236}">
                <a16:creationId xmlns:a16="http://schemas.microsoft.com/office/drawing/2014/main" id="{3CD6B61E-0B6A-4229-B2AB-79CDF5A423D1}"/>
              </a:ext>
            </a:extLst>
          </p:cNvPr>
          <p:cNvGrpSpPr/>
          <p:nvPr/>
        </p:nvGrpSpPr>
        <p:grpSpPr>
          <a:xfrm>
            <a:off x="4340804" y="2687971"/>
            <a:ext cx="3499360" cy="1482058"/>
            <a:chOff x="4423536" y="2687971"/>
            <a:chExt cx="3499360" cy="1482058"/>
          </a:xfrm>
        </p:grpSpPr>
        <p:sp>
          <p:nvSpPr>
            <p:cNvPr id="35" name="Rectangle 89">
              <a:extLst>
                <a:ext uri="{FF2B5EF4-FFF2-40B4-BE49-F238E27FC236}">
                  <a16:creationId xmlns:a16="http://schemas.microsoft.com/office/drawing/2014/main" id="{4533E174-20F0-4C2E-BB2C-D0B786B769E7}"/>
                </a:ext>
              </a:extLst>
            </p:cNvPr>
            <p:cNvSpPr/>
            <p:nvPr/>
          </p:nvSpPr>
          <p:spPr>
            <a:xfrm>
              <a:off x="5353802" y="2800729"/>
              <a:ext cx="2449078" cy="1184940"/>
            </a:xfrm>
            <a:prstGeom prst="rect">
              <a:avLst/>
            </a:prstGeom>
          </p:spPr>
          <p:txBody>
            <a:bodyPr wrap="square">
              <a:spAutoFit/>
            </a:bodyPr>
            <a:lstStyle/>
            <a:p>
              <a:pPr lvl="0" defTabSz="1300976">
                <a:defRPr/>
              </a:pPr>
              <a:r>
                <a:rPr lang="es-ES" sz="1050" b="1" dirty="0">
                  <a:latin typeface="+mj-lt"/>
                  <a:cs typeface="Arial" panose="020B0604020202020204" pitchFamily="34" charset="0"/>
                </a:rPr>
                <a:t>Sr AI Engineer</a:t>
              </a:r>
            </a:p>
            <a:p>
              <a:pPr lvl="0" defTabSz="1300976">
                <a:defRPr/>
              </a:pPr>
              <a:r>
                <a:rPr lang="es-ES" sz="1050" b="1" dirty="0">
                  <a:solidFill>
                    <a:srgbClr val="0096C9"/>
                  </a:solidFill>
                  <a:latin typeface="+mj-lt"/>
                  <a:cs typeface="Arial" panose="020B0604020202020204" pitchFamily="34" charset="0"/>
                </a:rPr>
                <a:t>1x full-time</a:t>
              </a:r>
              <a:endParaRPr lang="es-ES" sz="1050" b="1" dirty="0">
                <a:latin typeface="+mj-lt"/>
                <a:cs typeface="Arial" panose="020B0604020202020204" pitchFamily="34" charset="0"/>
              </a:endParaRPr>
            </a:p>
            <a:p>
              <a:pPr lvl="0" defTabSz="1300976">
                <a:defRPr/>
              </a:pPr>
              <a:r>
                <a:rPr lang="en-US" sz="1000" dirty="0">
                  <a:latin typeface="+mj-lt"/>
                  <a:cs typeface="Arial" panose="020B0604020202020204" pitchFamily="34" charset="0"/>
                </a:rPr>
                <a:t>Knowledge of NLP focused on natural language generation. Experts in the development of Python models and solutions.
</a:t>
              </a:r>
              <a:endParaRPr lang="es-ES" sz="1050" dirty="0">
                <a:latin typeface="+mj-lt"/>
                <a:cs typeface="Arial" panose="020B0604020202020204" pitchFamily="34" charset="0"/>
              </a:endParaRPr>
            </a:p>
          </p:txBody>
        </p:sp>
        <p:sp>
          <p:nvSpPr>
            <p:cNvPr id="21" name="Rectangle 20">
              <a:extLst>
                <a:ext uri="{FF2B5EF4-FFF2-40B4-BE49-F238E27FC236}">
                  <a16:creationId xmlns:a16="http://schemas.microsoft.com/office/drawing/2014/main" id="{F33EAF94-6C6E-4260-8FDE-A3747038A96E}"/>
                </a:ext>
              </a:extLst>
            </p:cNvPr>
            <p:cNvSpPr/>
            <p:nvPr/>
          </p:nvSpPr>
          <p:spPr>
            <a:xfrm>
              <a:off x="4423536" y="2687971"/>
              <a:ext cx="3499360" cy="1482058"/>
            </a:xfrm>
            <a:prstGeom prst="rect">
              <a:avLst/>
            </a:prstGeom>
            <a:no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err="1"/>
            </a:p>
          </p:txBody>
        </p:sp>
      </p:grpSp>
      <p:grpSp>
        <p:nvGrpSpPr>
          <p:cNvPr id="7" name="Group 6">
            <a:extLst>
              <a:ext uri="{FF2B5EF4-FFF2-40B4-BE49-F238E27FC236}">
                <a16:creationId xmlns:a16="http://schemas.microsoft.com/office/drawing/2014/main" id="{EF728E95-CE47-4786-A4ED-A912C820812E}"/>
              </a:ext>
            </a:extLst>
          </p:cNvPr>
          <p:cNvGrpSpPr/>
          <p:nvPr/>
        </p:nvGrpSpPr>
        <p:grpSpPr>
          <a:xfrm>
            <a:off x="6221865" y="4343089"/>
            <a:ext cx="3499360" cy="1482058"/>
            <a:chOff x="4423536" y="4334380"/>
            <a:chExt cx="3499360" cy="1482058"/>
          </a:xfrm>
        </p:grpSpPr>
        <p:grpSp>
          <p:nvGrpSpPr>
            <p:cNvPr id="54" name="Group 53">
              <a:extLst>
                <a:ext uri="{FF2B5EF4-FFF2-40B4-BE49-F238E27FC236}">
                  <a16:creationId xmlns:a16="http://schemas.microsoft.com/office/drawing/2014/main" id="{5E2AB8D0-478E-495D-AB24-4B9BCF1D9A99}"/>
                </a:ext>
              </a:extLst>
            </p:cNvPr>
            <p:cNvGrpSpPr/>
            <p:nvPr/>
          </p:nvGrpSpPr>
          <p:grpSpPr>
            <a:xfrm>
              <a:off x="4609127" y="4422074"/>
              <a:ext cx="3106668" cy="1338828"/>
              <a:chOff x="6624821" y="2923975"/>
              <a:chExt cx="3106668" cy="1338828"/>
            </a:xfrm>
          </p:grpSpPr>
          <p:sp>
            <p:nvSpPr>
              <p:cNvPr id="55" name="Rectangle 83">
                <a:extLst>
                  <a:ext uri="{FF2B5EF4-FFF2-40B4-BE49-F238E27FC236}">
                    <a16:creationId xmlns:a16="http://schemas.microsoft.com/office/drawing/2014/main" id="{1343A3FF-6210-4742-8941-95E584AE446A}"/>
                  </a:ext>
                </a:extLst>
              </p:cNvPr>
              <p:cNvSpPr/>
              <p:nvPr/>
            </p:nvSpPr>
            <p:spPr>
              <a:xfrm>
                <a:off x="7324657" y="2923975"/>
                <a:ext cx="2406832" cy="1338828"/>
              </a:xfrm>
              <a:prstGeom prst="rect">
                <a:avLst/>
              </a:prstGeom>
            </p:spPr>
            <p:txBody>
              <a:bodyPr wrap="square">
                <a:spAutoFit/>
              </a:bodyPr>
              <a:lstStyle/>
              <a:p>
                <a:pPr lvl="0" eaLnBrk="0" fontAlgn="base">
                  <a:spcBef>
                    <a:spcPct val="0"/>
                  </a:spcBef>
                  <a:spcAft>
                    <a:spcPct val="0"/>
                  </a:spcAft>
                </a:pPr>
                <a:r>
                  <a:rPr lang="es-ES" altLang="en-US" sz="1050" b="1" dirty="0" err="1">
                    <a:latin typeface="+mj-lt"/>
                    <a:ea typeface="Graphik" panose="020B0503030202060203" pitchFamily="34" charset="77"/>
                    <a:cs typeface="Arial" panose="020B0604020202020204" pitchFamily="34" charset="0"/>
                  </a:rPr>
                  <a:t>Deal’s</a:t>
                </a:r>
                <a:r>
                  <a:rPr lang="es-ES" altLang="en-US" sz="1050" b="1" dirty="0">
                    <a:latin typeface="+mj-lt"/>
                    <a:ea typeface="Graphik" panose="020B0503030202060203" pitchFamily="34" charset="77"/>
                    <a:cs typeface="Arial" panose="020B0604020202020204" pitchFamily="34" charset="0"/>
                  </a:rPr>
                  <a:t> </a:t>
                </a:r>
                <a:r>
                  <a:rPr lang="es-ES" altLang="en-US" sz="1050" b="1" dirty="0" err="1">
                    <a:latin typeface="+mj-lt"/>
                    <a:ea typeface="Graphik" panose="020B0503030202060203" pitchFamily="34" charset="77"/>
                    <a:cs typeface="Arial" panose="020B0604020202020204" pitchFamily="34" charset="0"/>
                  </a:rPr>
                  <a:t>Solutions</a:t>
                </a:r>
                <a:r>
                  <a:rPr lang="es-ES" altLang="en-US" sz="1050" b="1" dirty="0">
                    <a:latin typeface="+mj-lt"/>
                    <a:ea typeface="Graphik" panose="020B0503030202060203" pitchFamily="34" charset="77"/>
                    <a:cs typeface="Arial" panose="020B0604020202020204" pitchFamily="34" charset="0"/>
                  </a:rPr>
                  <a:t> SME</a:t>
                </a:r>
              </a:p>
              <a:p>
                <a:pPr eaLnBrk="0" fontAlgn="base">
                  <a:spcBef>
                    <a:spcPct val="0"/>
                  </a:spcBef>
                  <a:spcAft>
                    <a:spcPct val="0"/>
                  </a:spcAft>
                </a:pPr>
                <a:r>
                  <a:rPr lang="es-ES" sz="1050" b="1" dirty="0">
                    <a:solidFill>
                      <a:srgbClr val="0096C9"/>
                    </a:solidFill>
                    <a:latin typeface="+mj-lt"/>
                    <a:cs typeface="Arial" panose="020B0604020202020204" pitchFamily="34" charset="0"/>
                  </a:rPr>
                  <a:t>3x </a:t>
                </a:r>
                <a:r>
                  <a:rPr lang="es-ES" sz="1050" b="1" dirty="0" err="1">
                    <a:solidFill>
                      <a:srgbClr val="0096C9"/>
                    </a:solidFill>
                    <a:latin typeface="+mj-lt"/>
                    <a:cs typeface="Arial" panose="020B0604020202020204" pitchFamily="34" charset="0"/>
                  </a:rPr>
                  <a:t>part</a:t>
                </a:r>
                <a:r>
                  <a:rPr lang="es-ES" sz="1050" b="1" dirty="0">
                    <a:solidFill>
                      <a:srgbClr val="0096C9"/>
                    </a:solidFill>
                    <a:latin typeface="+mj-lt"/>
                    <a:cs typeface="Arial" panose="020B0604020202020204" pitchFamily="34" charset="0"/>
                  </a:rPr>
                  <a:t>-time</a:t>
                </a:r>
                <a:r>
                  <a:rPr lang="es-ES" sz="1050" b="1" dirty="0">
                    <a:solidFill>
                      <a:srgbClr val="00B050"/>
                    </a:solidFill>
                    <a:latin typeface="+mj-lt"/>
                    <a:cs typeface="Arial" panose="020B0604020202020204" pitchFamily="34" charset="0"/>
                  </a:rPr>
                  <a:t>: 5%</a:t>
                </a:r>
                <a:endParaRPr lang="es-ES" altLang="en-US" sz="1050" b="1" dirty="0">
                  <a:solidFill>
                    <a:srgbClr val="00B050"/>
                  </a:solidFill>
                  <a:latin typeface="+mj-lt"/>
                  <a:ea typeface="Graphik" panose="020B0503030202060203" pitchFamily="34" charset="77"/>
                  <a:cs typeface="Arial" panose="020B0604020202020204" pitchFamily="34" charset="0"/>
                </a:endParaRPr>
              </a:p>
              <a:p>
                <a:pPr lvl="0" eaLnBrk="0" fontAlgn="base">
                  <a:spcBef>
                    <a:spcPct val="0"/>
                  </a:spcBef>
                  <a:spcAft>
                    <a:spcPct val="0"/>
                  </a:spcAft>
                </a:pPr>
                <a:r>
                  <a:rPr lang="en-US" altLang="en-US" sz="1000" dirty="0">
                    <a:latin typeface="+mj-lt"/>
                    <a:ea typeface="Graphik" panose="020B0503030202060203" pitchFamily="34" charset="77"/>
                    <a:cs typeface="Arial" panose="020B0604020202020204" pitchFamily="34" charset="0"/>
                  </a:rPr>
                  <a:t>People with knowledge in the languages to be generated (Python, SQL and Cobol) but fundamentally in the solutions that will be recreated using AI.
</a:t>
                </a:r>
                <a:endParaRPr lang="es-ES" altLang="en-US" sz="1000" dirty="0">
                  <a:latin typeface="+mj-lt"/>
                  <a:cs typeface="Arial" panose="020B0604020202020204" pitchFamily="34" charset="0"/>
                </a:endParaRPr>
              </a:p>
            </p:txBody>
          </p:sp>
          <p:pic>
            <p:nvPicPr>
              <p:cNvPr id="56" name="Picture 192">
                <a:extLst>
                  <a:ext uri="{FF2B5EF4-FFF2-40B4-BE49-F238E27FC236}">
                    <a16:creationId xmlns:a16="http://schemas.microsoft.com/office/drawing/2014/main" id="{5305C535-31B5-41AE-B49F-4C7D77A7AA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24821" y="2923975"/>
                <a:ext cx="678856" cy="720000"/>
              </a:xfrm>
              <a:prstGeom prst="rect">
                <a:avLst/>
              </a:prstGeom>
            </p:spPr>
          </p:pic>
        </p:grpSp>
        <p:sp>
          <p:nvSpPr>
            <p:cNvPr id="22" name="Rectangle 21">
              <a:extLst>
                <a:ext uri="{FF2B5EF4-FFF2-40B4-BE49-F238E27FC236}">
                  <a16:creationId xmlns:a16="http://schemas.microsoft.com/office/drawing/2014/main" id="{4DF7A490-831F-488C-8148-B1F582290948}"/>
                </a:ext>
              </a:extLst>
            </p:cNvPr>
            <p:cNvSpPr/>
            <p:nvPr/>
          </p:nvSpPr>
          <p:spPr>
            <a:xfrm>
              <a:off x="4423536" y="4334380"/>
              <a:ext cx="3499360" cy="1482058"/>
            </a:xfrm>
            <a:prstGeom prst="rect">
              <a:avLst/>
            </a:prstGeom>
            <a:no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err="1"/>
            </a:p>
          </p:txBody>
        </p:sp>
      </p:grpSp>
      <p:grpSp>
        <p:nvGrpSpPr>
          <p:cNvPr id="6" name="Group 5">
            <a:extLst>
              <a:ext uri="{FF2B5EF4-FFF2-40B4-BE49-F238E27FC236}">
                <a16:creationId xmlns:a16="http://schemas.microsoft.com/office/drawing/2014/main" id="{D77ED5B7-BCC3-47D7-AFDB-67CA3DF385B6}"/>
              </a:ext>
            </a:extLst>
          </p:cNvPr>
          <p:cNvGrpSpPr/>
          <p:nvPr/>
        </p:nvGrpSpPr>
        <p:grpSpPr>
          <a:xfrm>
            <a:off x="2322874" y="4334380"/>
            <a:ext cx="3499360" cy="1482058"/>
            <a:chOff x="337310" y="4334380"/>
            <a:chExt cx="3499360" cy="1482058"/>
          </a:xfrm>
        </p:grpSpPr>
        <p:grpSp>
          <p:nvGrpSpPr>
            <p:cNvPr id="37" name="Group 36">
              <a:extLst>
                <a:ext uri="{FF2B5EF4-FFF2-40B4-BE49-F238E27FC236}">
                  <a16:creationId xmlns:a16="http://schemas.microsoft.com/office/drawing/2014/main" id="{53CF2BE7-B877-48F5-AFB9-EF70B62A2C11}"/>
                </a:ext>
              </a:extLst>
            </p:cNvPr>
            <p:cNvGrpSpPr/>
            <p:nvPr/>
          </p:nvGrpSpPr>
          <p:grpSpPr>
            <a:xfrm>
              <a:off x="572747" y="4453496"/>
              <a:ext cx="3263923" cy="1338828"/>
              <a:chOff x="613761" y="2235610"/>
              <a:chExt cx="3263923" cy="1338828"/>
            </a:xfrm>
          </p:grpSpPr>
          <p:pic>
            <p:nvPicPr>
              <p:cNvPr id="38" name="Picture 82">
                <a:extLst>
                  <a:ext uri="{FF2B5EF4-FFF2-40B4-BE49-F238E27FC236}">
                    <a16:creationId xmlns:a16="http://schemas.microsoft.com/office/drawing/2014/main" id="{837DB016-D47E-49CE-80DE-3832B55F21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761" y="2261341"/>
                <a:ext cx="678856" cy="747291"/>
              </a:xfrm>
              <a:prstGeom prst="rect">
                <a:avLst/>
              </a:prstGeom>
            </p:spPr>
          </p:pic>
          <p:sp>
            <p:nvSpPr>
              <p:cNvPr id="39" name="Rectangle 83">
                <a:extLst>
                  <a:ext uri="{FF2B5EF4-FFF2-40B4-BE49-F238E27FC236}">
                    <a16:creationId xmlns:a16="http://schemas.microsoft.com/office/drawing/2014/main" id="{5D6A5428-50C8-4F89-9D91-535EAFCE57C6}"/>
                  </a:ext>
                </a:extLst>
              </p:cNvPr>
              <p:cNvSpPr/>
              <p:nvPr/>
            </p:nvSpPr>
            <p:spPr>
              <a:xfrm>
                <a:off x="1342687" y="2235610"/>
                <a:ext cx="2534997" cy="1338828"/>
              </a:xfrm>
              <a:prstGeom prst="rect">
                <a:avLst/>
              </a:prstGeom>
            </p:spPr>
            <p:txBody>
              <a:bodyPr wrap="square">
                <a:spAutoFit/>
              </a:bodyPr>
              <a:lstStyle/>
              <a:p>
                <a:pPr lvl="0" eaLnBrk="0" fontAlgn="base">
                  <a:spcBef>
                    <a:spcPct val="0"/>
                  </a:spcBef>
                  <a:spcAft>
                    <a:spcPct val="0"/>
                  </a:spcAft>
                </a:pPr>
                <a:r>
                  <a:rPr lang="es-ES" altLang="en-US" sz="1050" b="1" dirty="0">
                    <a:latin typeface="+mj-lt"/>
                    <a:ea typeface="Graphik" panose="020B0503030202060203" pitchFamily="34" charset="77"/>
                    <a:cs typeface="Arial" panose="020B0604020202020204" pitchFamily="34" charset="0"/>
                  </a:rPr>
                  <a:t>SME AI</a:t>
                </a:r>
              </a:p>
              <a:p>
                <a:pPr lvl="0" eaLnBrk="0" fontAlgn="base">
                  <a:spcBef>
                    <a:spcPct val="0"/>
                  </a:spcBef>
                  <a:spcAft>
                    <a:spcPct val="0"/>
                  </a:spcAft>
                </a:pPr>
                <a:r>
                  <a:rPr lang="es-ES" sz="1050" b="1" dirty="0">
                    <a:solidFill>
                      <a:srgbClr val="0096C9"/>
                    </a:solidFill>
                    <a:latin typeface="+mj-lt"/>
                    <a:cs typeface="Arial" panose="020B0604020202020204" pitchFamily="34" charset="0"/>
                  </a:rPr>
                  <a:t>1x </a:t>
                </a:r>
                <a:r>
                  <a:rPr lang="es-ES" sz="1050" b="1" dirty="0" err="1">
                    <a:solidFill>
                      <a:srgbClr val="0096C9"/>
                    </a:solidFill>
                    <a:latin typeface="+mj-lt"/>
                    <a:cs typeface="Arial" panose="020B0604020202020204" pitchFamily="34" charset="0"/>
                  </a:rPr>
                  <a:t>part</a:t>
                </a:r>
                <a:r>
                  <a:rPr lang="es-ES" sz="1050" b="1" dirty="0">
                    <a:solidFill>
                      <a:srgbClr val="0096C9"/>
                    </a:solidFill>
                    <a:latin typeface="+mj-lt"/>
                    <a:cs typeface="Arial" panose="020B0604020202020204" pitchFamily="34" charset="0"/>
                  </a:rPr>
                  <a:t>-time: </a:t>
                </a:r>
                <a:r>
                  <a:rPr lang="es-ES" sz="1050" b="1" dirty="0">
                    <a:solidFill>
                      <a:srgbClr val="00B050"/>
                    </a:solidFill>
                    <a:latin typeface="+mj-lt"/>
                    <a:cs typeface="Arial" panose="020B0604020202020204" pitchFamily="34" charset="0"/>
                  </a:rPr>
                  <a:t>5%</a:t>
                </a:r>
                <a:endParaRPr lang="es-ES" altLang="en-US" sz="1050" dirty="0">
                  <a:solidFill>
                    <a:srgbClr val="00B050"/>
                  </a:solidFill>
                  <a:latin typeface="+mj-lt"/>
                  <a:ea typeface="Graphik" panose="020B0503030202060203" pitchFamily="34" charset="77"/>
                  <a:cs typeface="Arial" panose="020B0604020202020204" pitchFamily="34" charset="0"/>
                </a:endParaRPr>
              </a:p>
              <a:p>
                <a:pPr lvl="0" eaLnBrk="0" fontAlgn="base">
                  <a:spcBef>
                    <a:spcPct val="0"/>
                  </a:spcBef>
                  <a:spcAft>
                    <a:spcPct val="0"/>
                  </a:spcAft>
                </a:pPr>
                <a:r>
                  <a:rPr lang="en-US" altLang="en-US" sz="1000" dirty="0">
                    <a:latin typeface="+mj-lt"/>
                    <a:ea typeface="Graphik" panose="020B0503030202060203" pitchFamily="34" charset="77"/>
                    <a:cs typeface="Arial" panose="020B0604020202020204" pitchFamily="34" charset="0"/>
                  </a:rPr>
                  <a:t>Specialist in Natural Language Processing. Provides knowledge and experience for the development and coordination of the project to meet the defined objectives.
</a:t>
                </a:r>
                <a:endParaRPr lang="es-ES" altLang="en-US" sz="1400" dirty="0">
                  <a:latin typeface="+mj-lt"/>
                  <a:cs typeface="Arial" panose="020B0604020202020204" pitchFamily="34" charset="0"/>
                </a:endParaRPr>
              </a:p>
            </p:txBody>
          </p:sp>
        </p:grpSp>
        <p:sp>
          <p:nvSpPr>
            <p:cNvPr id="23" name="Rectangle 22">
              <a:extLst>
                <a:ext uri="{FF2B5EF4-FFF2-40B4-BE49-F238E27FC236}">
                  <a16:creationId xmlns:a16="http://schemas.microsoft.com/office/drawing/2014/main" id="{0B878C03-0FB3-404F-B569-4DDA96CB7119}"/>
                </a:ext>
              </a:extLst>
            </p:cNvPr>
            <p:cNvSpPr/>
            <p:nvPr/>
          </p:nvSpPr>
          <p:spPr>
            <a:xfrm>
              <a:off x="337310" y="4334380"/>
              <a:ext cx="3499360" cy="1482058"/>
            </a:xfrm>
            <a:prstGeom prst="rect">
              <a:avLst/>
            </a:prstGeom>
            <a:no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err="1"/>
            </a:p>
          </p:txBody>
        </p:sp>
      </p:grpSp>
      <p:grpSp>
        <p:nvGrpSpPr>
          <p:cNvPr id="8" name="Group 7">
            <a:extLst>
              <a:ext uri="{FF2B5EF4-FFF2-40B4-BE49-F238E27FC236}">
                <a16:creationId xmlns:a16="http://schemas.microsoft.com/office/drawing/2014/main" id="{90DD902C-162E-4529-94EC-9D61A06CD3F5}"/>
              </a:ext>
            </a:extLst>
          </p:cNvPr>
          <p:cNvGrpSpPr/>
          <p:nvPr/>
        </p:nvGrpSpPr>
        <p:grpSpPr>
          <a:xfrm>
            <a:off x="8213667" y="2687971"/>
            <a:ext cx="3499360" cy="1482058"/>
            <a:chOff x="8509761" y="2687971"/>
            <a:chExt cx="3499360" cy="1482058"/>
          </a:xfrm>
        </p:grpSpPr>
        <p:grpSp>
          <p:nvGrpSpPr>
            <p:cNvPr id="24" name="Group 23">
              <a:extLst>
                <a:ext uri="{FF2B5EF4-FFF2-40B4-BE49-F238E27FC236}">
                  <a16:creationId xmlns:a16="http://schemas.microsoft.com/office/drawing/2014/main" id="{283BF633-BB87-44DE-83B0-107757536732}"/>
                </a:ext>
              </a:extLst>
            </p:cNvPr>
            <p:cNvGrpSpPr/>
            <p:nvPr/>
          </p:nvGrpSpPr>
          <p:grpSpPr>
            <a:xfrm>
              <a:off x="8710635" y="2783043"/>
              <a:ext cx="3174173" cy="1356514"/>
              <a:chOff x="1843120" y="4894140"/>
              <a:chExt cx="3174173" cy="1356514"/>
            </a:xfrm>
          </p:grpSpPr>
          <p:sp>
            <p:nvSpPr>
              <p:cNvPr id="26" name="Rectangle 89">
                <a:extLst>
                  <a:ext uri="{FF2B5EF4-FFF2-40B4-BE49-F238E27FC236}">
                    <a16:creationId xmlns:a16="http://schemas.microsoft.com/office/drawing/2014/main" id="{6EB3372A-9040-4785-8BEF-C122DF5FBCB7}"/>
                  </a:ext>
                </a:extLst>
              </p:cNvPr>
              <p:cNvSpPr/>
              <p:nvPr/>
            </p:nvSpPr>
            <p:spPr>
              <a:xfrm>
                <a:off x="2572512" y="4911826"/>
                <a:ext cx="2444781" cy="1338828"/>
              </a:xfrm>
              <a:prstGeom prst="rect">
                <a:avLst/>
              </a:prstGeom>
            </p:spPr>
            <p:txBody>
              <a:bodyPr wrap="square">
                <a:spAutoFit/>
              </a:bodyPr>
              <a:lstStyle/>
              <a:p>
                <a:pPr lvl="0" defTabSz="1300976">
                  <a:defRPr/>
                </a:pPr>
                <a:r>
                  <a:rPr lang="es-ES" sz="1050" b="1" dirty="0">
                    <a:latin typeface="+mj-lt"/>
                    <a:cs typeface="Arial" panose="020B0604020202020204" pitchFamily="34" charset="0"/>
                  </a:rPr>
                  <a:t>AI </a:t>
                </a:r>
                <a:r>
                  <a:rPr lang="es-ES" sz="1050" b="1" dirty="0" err="1">
                    <a:latin typeface="+mj-lt"/>
                    <a:cs typeface="Arial" panose="020B0604020202020204" pitchFamily="34" charset="0"/>
                  </a:rPr>
                  <a:t>Intern</a:t>
                </a:r>
                <a:endParaRPr lang="es-ES" sz="1050" b="1" dirty="0">
                  <a:latin typeface="+mj-lt"/>
                  <a:cs typeface="Arial" panose="020B0604020202020204" pitchFamily="34" charset="0"/>
                </a:endParaRPr>
              </a:p>
              <a:p>
                <a:pPr defTabSz="1300976">
                  <a:defRPr/>
                </a:pPr>
                <a:r>
                  <a:rPr lang="es-ES" sz="1050" b="1" dirty="0">
                    <a:solidFill>
                      <a:srgbClr val="0096C9"/>
                    </a:solidFill>
                    <a:latin typeface="+mj-lt"/>
                    <a:cs typeface="Arial" panose="020B0604020202020204" pitchFamily="34" charset="0"/>
                  </a:rPr>
                  <a:t>1x </a:t>
                </a:r>
                <a:r>
                  <a:rPr lang="es-ES" sz="1050" b="1" dirty="0" err="1">
                    <a:solidFill>
                      <a:srgbClr val="0096C9"/>
                    </a:solidFill>
                    <a:latin typeface="+mj-lt"/>
                    <a:cs typeface="Arial" panose="020B0604020202020204" pitchFamily="34" charset="0"/>
                  </a:rPr>
                  <a:t>part</a:t>
                </a:r>
                <a:r>
                  <a:rPr lang="es-ES" sz="1050" b="1" dirty="0">
                    <a:solidFill>
                      <a:srgbClr val="0096C9"/>
                    </a:solidFill>
                    <a:latin typeface="+mj-lt"/>
                    <a:cs typeface="Arial" panose="020B0604020202020204" pitchFamily="34" charset="0"/>
                  </a:rPr>
                  <a:t>-time:</a:t>
                </a:r>
                <a:r>
                  <a:rPr lang="es-ES" sz="1050" b="1" dirty="0">
                    <a:solidFill>
                      <a:srgbClr val="00B050"/>
                    </a:solidFill>
                    <a:latin typeface="+mj-lt"/>
                    <a:cs typeface="Arial" panose="020B0604020202020204" pitchFamily="34" charset="0"/>
                  </a:rPr>
                  <a:t> 50%</a:t>
                </a:r>
                <a:endParaRPr lang="es-ES" sz="1050" b="1" dirty="0">
                  <a:latin typeface="+mj-lt"/>
                  <a:cs typeface="Arial" panose="020B0604020202020204" pitchFamily="34" charset="0"/>
                </a:endParaRPr>
              </a:p>
              <a:p>
                <a:pPr lvl="0" defTabSz="1300976">
                  <a:defRPr/>
                </a:pPr>
                <a:r>
                  <a:rPr lang="en-US" sz="1000" dirty="0">
                    <a:latin typeface="+mj-lt"/>
                    <a:cs typeface="Arial" panose="020B0604020202020204" pitchFamily="34" charset="0"/>
                  </a:rPr>
                  <a:t>Knowledge of NLP. Will take care of the data analysis and preparation. Also, will be focused on the generation of natural language specifications for each functionality.
</a:t>
                </a:r>
                <a:endParaRPr lang="es-ES" sz="1050" dirty="0">
                  <a:latin typeface="+mj-lt"/>
                  <a:cs typeface="Arial" panose="020B0604020202020204" pitchFamily="34" charset="0"/>
                </a:endParaRPr>
              </a:p>
            </p:txBody>
          </p:sp>
          <p:pic>
            <p:nvPicPr>
              <p:cNvPr id="27" name="Picture 84">
                <a:extLst>
                  <a:ext uri="{FF2B5EF4-FFF2-40B4-BE49-F238E27FC236}">
                    <a16:creationId xmlns:a16="http://schemas.microsoft.com/office/drawing/2014/main" id="{FE450246-4F63-4633-90DB-C0E38027165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43120" y="4894140"/>
                <a:ext cx="678856" cy="747291"/>
              </a:xfrm>
              <a:prstGeom prst="rect">
                <a:avLst/>
              </a:prstGeom>
            </p:spPr>
          </p:pic>
        </p:grpSp>
        <p:sp>
          <p:nvSpPr>
            <p:cNvPr id="28" name="Rectangle 27">
              <a:extLst>
                <a:ext uri="{FF2B5EF4-FFF2-40B4-BE49-F238E27FC236}">
                  <a16:creationId xmlns:a16="http://schemas.microsoft.com/office/drawing/2014/main" id="{35769FE1-1583-4794-A8AA-70659CC50D81}"/>
                </a:ext>
              </a:extLst>
            </p:cNvPr>
            <p:cNvSpPr/>
            <p:nvPr/>
          </p:nvSpPr>
          <p:spPr>
            <a:xfrm>
              <a:off x="8509761" y="2687971"/>
              <a:ext cx="3499360" cy="1482058"/>
            </a:xfrm>
            <a:prstGeom prst="rect">
              <a:avLst/>
            </a:prstGeom>
            <a:no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err="1"/>
            </a:p>
          </p:txBody>
        </p:sp>
      </p:grpSp>
      <p:pic>
        <p:nvPicPr>
          <p:cNvPr id="30" name="Picture 29">
            <a:extLst>
              <a:ext uri="{FF2B5EF4-FFF2-40B4-BE49-F238E27FC236}">
                <a16:creationId xmlns:a16="http://schemas.microsoft.com/office/drawing/2014/main" id="{53D20BB9-5D97-4282-9ACF-192763E8601C}"/>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515831" y="2796520"/>
            <a:ext cx="684000" cy="725455"/>
          </a:xfrm>
          <a:prstGeom prst="rect">
            <a:avLst/>
          </a:prstGeom>
        </p:spPr>
      </p:pic>
    </p:spTree>
    <p:extLst>
      <p:ext uri="{BB962C8B-B14F-4D97-AF65-F5344CB8AC3E}">
        <p14:creationId xmlns:p14="http://schemas.microsoft.com/office/powerpoint/2010/main" val="2295523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0432-9414-4CD8-9C5D-EF2E5C735A96}"/>
              </a:ext>
            </a:extLst>
          </p:cNvPr>
          <p:cNvSpPr>
            <a:spLocks noGrp="1"/>
          </p:cNvSpPr>
          <p:nvPr>
            <p:ph type="title"/>
          </p:nvPr>
        </p:nvSpPr>
        <p:spPr/>
        <p:txBody>
          <a:bodyPr/>
          <a:lstStyle/>
          <a:p>
            <a:r>
              <a:rPr lang="en-US"/>
              <a:t>Economic Estimation</a:t>
            </a:r>
          </a:p>
        </p:txBody>
      </p:sp>
      <p:sp>
        <p:nvSpPr>
          <p:cNvPr id="23" name="TextBox 22">
            <a:extLst>
              <a:ext uri="{FF2B5EF4-FFF2-40B4-BE49-F238E27FC236}">
                <a16:creationId xmlns:a16="http://schemas.microsoft.com/office/drawing/2014/main" id="{64EBAC1E-EF7B-455D-82CB-0DC6CFCB712A}"/>
              </a:ext>
            </a:extLst>
          </p:cNvPr>
          <p:cNvSpPr txBox="1"/>
          <p:nvPr/>
        </p:nvSpPr>
        <p:spPr>
          <a:xfrm>
            <a:off x="381000" y="1792029"/>
            <a:ext cx="2929749" cy="990600"/>
          </a:xfrm>
          <a:prstGeom prst="rect">
            <a:avLst/>
          </a:prstGeom>
          <a:noFill/>
        </p:spPr>
        <p:txBody>
          <a:bodyPr wrap="square" lIns="0" tIns="0" rIns="0" bIns="0" rtlCol="0">
            <a:noAutofit/>
          </a:bodyPr>
          <a:lstStyle/>
          <a:p>
            <a:pPr algn="l" defTabSz="228600">
              <a:spcAft>
                <a:spcPts val="1200"/>
              </a:spcAft>
            </a:pPr>
            <a:endParaRPr lang="es-ES" b="1" noProof="0"/>
          </a:p>
        </p:txBody>
      </p:sp>
      <p:sp>
        <p:nvSpPr>
          <p:cNvPr id="12" name="TextBox 9">
            <a:extLst>
              <a:ext uri="{FF2B5EF4-FFF2-40B4-BE49-F238E27FC236}">
                <a16:creationId xmlns:a16="http://schemas.microsoft.com/office/drawing/2014/main" id="{DC186E1B-0E46-4FA7-ACE0-1BD7E5CBBE9E}"/>
              </a:ext>
            </a:extLst>
          </p:cNvPr>
          <p:cNvSpPr txBox="1"/>
          <p:nvPr/>
        </p:nvSpPr>
        <p:spPr>
          <a:xfrm>
            <a:off x="278678" y="1358298"/>
            <a:ext cx="11532322" cy="338554"/>
          </a:xfrm>
          <a:prstGeom prst="rect">
            <a:avLst/>
          </a:prstGeom>
          <a:noFill/>
        </p:spPr>
        <p:txBody>
          <a:bodyPr wrap="square" rtlCol="0">
            <a:spAutoFit/>
          </a:bodyPr>
          <a:lstStyle/>
          <a:p>
            <a:r>
              <a:rPr lang="en-US" sz="1600">
                <a:latin typeface="+mj-lt"/>
                <a:cs typeface="Arial" panose="020B0604020202020204" pitchFamily="34" charset="0"/>
              </a:rPr>
              <a:t>Based on the scope, activities and resources considered for this effort, the associated cost is:</a:t>
            </a:r>
          </a:p>
        </p:txBody>
      </p:sp>
      <p:graphicFrame>
        <p:nvGraphicFramePr>
          <p:cNvPr id="14" name="Table 37">
            <a:extLst>
              <a:ext uri="{FF2B5EF4-FFF2-40B4-BE49-F238E27FC236}">
                <a16:creationId xmlns:a16="http://schemas.microsoft.com/office/drawing/2014/main" id="{C802D1EE-61E4-461B-9B9E-F115DCE301DE}"/>
              </a:ext>
            </a:extLst>
          </p:cNvPr>
          <p:cNvGraphicFramePr>
            <a:graphicFrameLocks noGrp="1"/>
          </p:cNvGraphicFramePr>
          <p:nvPr>
            <p:extLst>
              <p:ext uri="{D42A27DB-BD31-4B8C-83A1-F6EECF244321}">
                <p14:modId xmlns:p14="http://schemas.microsoft.com/office/powerpoint/2010/main" val="240110599"/>
              </p:ext>
            </p:extLst>
          </p:nvPr>
        </p:nvGraphicFramePr>
        <p:xfrm>
          <a:off x="762000" y="2473031"/>
          <a:ext cx="4746530" cy="356616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917519854"/>
                    </a:ext>
                  </a:extLst>
                </a:gridCol>
                <a:gridCol w="894530">
                  <a:extLst>
                    <a:ext uri="{9D8B030D-6E8A-4147-A177-3AD203B41FA5}">
                      <a16:colId xmlns:a16="http://schemas.microsoft.com/office/drawing/2014/main" val="1985930055"/>
                    </a:ext>
                  </a:extLst>
                </a:gridCol>
                <a:gridCol w="972000">
                  <a:extLst>
                    <a:ext uri="{9D8B030D-6E8A-4147-A177-3AD203B41FA5}">
                      <a16:colId xmlns:a16="http://schemas.microsoft.com/office/drawing/2014/main" val="1945184889"/>
                    </a:ext>
                  </a:extLst>
                </a:gridCol>
                <a:gridCol w="1260000">
                  <a:extLst>
                    <a:ext uri="{9D8B030D-6E8A-4147-A177-3AD203B41FA5}">
                      <a16:colId xmlns:a16="http://schemas.microsoft.com/office/drawing/2014/main" val="627467816"/>
                    </a:ext>
                  </a:extLst>
                </a:gridCol>
              </a:tblGrid>
              <a:tr h="0">
                <a:tc>
                  <a:txBody>
                    <a:bodyPr/>
                    <a:lstStyle/>
                    <a:p>
                      <a:pPr algn="l" fontAlgn="b"/>
                      <a:r>
                        <a:rPr lang="es-ES" sz="1100" b="1" i="0" u="none" strike="noStrike" dirty="0" err="1">
                          <a:solidFill>
                            <a:schemeClr val="bg1"/>
                          </a:solidFill>
                          <a:effectLst/>
                          <a:latin typeface="+mj-lt"/>
                        </a:rPr>
                        <a:t>Profile</a:t>
                      </a:r>
                      <a:endParaRPr lang="es-ES" sz="1100" b="1" i="0" u="none" strike="noStrike" dirty="0">
                        <a:solidFill>
                          <a:schemeClr val="bg1"/>
                        </a:solidFill>
                        <a:effectLst/>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tc>
                  <a:txBody>
                    <a:bodyPr/>
                    <a:lstStyle/>
                    <a:p>
                      <a:pPr algn="ctr" fontAlgn="b"/>
                      <a:r>
                        <a:rPr lang="es-ES" sz="1100" b="1" i="0" u="none" strike="noStrike" dirty="0" err="1">
                          <a:solidFill>
                            <a:schemeClr val="bg1"/>
                          </a:solidFill>
                          <a:effectLst/>
                          <a:latin typeface="+mj-lt"/>
                        </a:rPr>
                        <a:t>Hours</a:t>
                      </a:r>
                      <a:endParaRPr lang="es-ES" sz="1100" b="1" i="0" u="none" strike="noStrike" dirty="0">
                        <a:solidFill>
                          <a:schemeClr val="bg1"/>
                        </a:solidFill>
                        <a:effectLst/>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tc>
                  <a:txBody>
                    <a:bodyPr/>
                    <a:lstStyle/>
                    <a:p>
                      <a:pPr algn="ctr" fontAlgn="b"/>
                      <a:r>
                        <a:rPr lang="es-ES" sz="1100" b="1" i="0" u="none" strike="noStrike" dirty="0" err="1">
                          <a:solidFill>
                            <a:schemeClr val="bg1"/>
                          </a:solidFill>
                          <a:effectLst/>
                          <a:latin typeface="+mj-lt"/>
                        </a:rPr>
                        <a:t>Unloaded</a:t>
                      </a:r>
                      <a:r>
                        <a:rPr lang="es-ES" sz="1100" b="1" i="0" u="none" strike="noStrike" dirty="0">
                          <a:solidFill>
                            <a:schemeClr val="bg1"/>
                          </a:solidFill>
                          <a:effectLst/>
                          <a:latin typeface="+mj-lt"/>
                        </a:rPr>
                        <a:t> </a:t>
                      </a:r>
                      <a:r>
                        <a:rPr lang="es-ES" sz="1100" b="1" i="0" u="none" strike="noStrike" dirty="0" err="1">
                          <a:solidFill>
                            <a:schemeClr val="bg1"/>
                          </a:solidFill>
                          <a:effectLst/>
                          <a:latin typeface="+mj-lt"/>
                        </a:rPr>
                        <a:t>Rate</a:t>
                      </a:r>
                      <a:endParaRPr lang="es-ES" sz="1100" b="1" i="0" u="none" strike="noStrike" dirty="0">
                        <a:solidFill>
                          <a:schemeClr val="bg1"/>
                        </a:solidFill>
                        <a:effectLst/>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tc>
                  <a:txBody>
                    <a:bodyPr/>
                    <a:lstStyle/>
                    <a:p>
                      <a:pPr algn="ctr" fontAlgn="b"/>
                      <a:r>
                        <a:rPr lang="es-ES" sz="1100" b="1" i="0" u="none" strike="noStrike" dirty="0">
                          <a:solidFill>
                            <a:schemeClr val="bg1"/>
                          </a:solidFill>
                          <a:effectLst/>
                          <a:latin typeface="+mj-lt"/>
                        </a:rPr>
                        <a:t>Total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4274937471"/>
                  </a:ext>
                </a:extLst>
              </a:tr>
              <a:tr h="0">
                <a:tc>
                  <a:txBody>
                    <a:bodyPr/>
                    <a:lstStyle/>
                    <a:p>
                      <a:pPr algn="l" fontAlgn="b"/>
                      <a:r>
                        <a:rPr lang="es-ES" sz="1000" b="1" i="0" u="none" strike="noStrike" dirty="0">
                          <a:solidFill>
                            <a:schemeClr val="bg1"/>
                          </a:solidFill>
                          <a:effectLst/>
                          <a:latin typeface="+mj-lt"/>
                        </a:rPr>
                        <a:t>AI </a:t>
                      </a:r>
                      <a:r>
                        <a:rPr lang="es-ES" sz="1000" b="1" i="0" u="none" strike="noStrike" dirty="0" err="1">
                          <a:solidFill>
                            <a:schemeClr val="bg1"/>
                          </a:solidFill>
                          <a:effectLst/>
                          <a:latin typeface="+mj-lt"/>
                        </a:rPr>
                        <a:t>Intern</a:t>
                      </a:r>
                      <a:r>
                        <a:rPr lang="es-ES" sz="1000" b="1" i="0" u="none" strike="noStrike" dirty="0">
                          <a:solidFill>
                            <a:schemeClr val="bg1"/>
                          </a:solidFill>
                          <a:effectLst/>
                          <a:latin typeface="+mj-lt"/>
                        </a:rPr>
                        <a:t> </a:t>
                      </a:r>
                    </a:p>
                    <a:p>
                      <a:pPr algn="l" fontAlgn="b"/>
                      <a:r>
                        <a:rPr lang="es-ES" sz="1000" b="0" i="0" u="none" strike="noStrike" dirty="0">
                          <a:solidFill>
                            <a:schemeClr val="bg1"/>
                          </a:solidFill>
                          <a:effectLst/>
                          <a:latin typeface="+mj-lt"/>
                        </a:rPr>
                        <a:t>L11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r" fontAlgn="b"/>
                      <a:r>
                        <a:rPr lang="es-ES" sz="1100" b="0" i="0" u="none" strike="noStrike" dirty="0">
                          <a:solidFill>
                            <a:srgbClr val="000000"/>
                          </a:solidFill>
                          <a:effectLst/>
                          <a:latin typeface="+mj-lt"/>
                        </a:rPr>
                        <a:t>191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r" fontAlgn="b"/>
                      <a:r>
                        <a:rPr lang="es-ES" sz="1100" b="0" i="0" u="none" strike="noStrike">
                          <a:solidFill>
                            <a:srgbClr val="000000"/>
                          </a:solidFill>
                          <a:effectLst/>
                          <a:latin typeface="+mj-lt"/>
                        </a:rPr>
                        <a:t>         7,50 €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r" fontAlgn="b"/>
                      <a:r>
                        <a:rPr lang="es-ES" sz="1100" b="0" i="0" u="none" strike="noStrike" dirty="0">
                          <a:solidFill>
                            <a:srgbClr val="000000"/>
                          </a:solidFill>
                          <a:effectLst/>
                          <a:latin typeface="+mj-lt"/>
                        </a:rPr>
                        <a:t>       1.434 €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50024938"/>
                  </a:ext>
                </a:extLst>
              </a:tr>
              <a:tr h="0">
                <a:tc>
                  <a:txBody>
                    <a:bodyPr/>
                    <a:lstStyle/>
                    <a:p>
                      <a:pPr algn="l" fontAlgn="b"/>
                      <a:r>
                        <a:rPr lang="es-ES" sz="1000" b="1" i="0" u="none" strike="noStrike" dirty="0">
                          <a:solidFill>
                            <a:schemeClr val="bg1"/>
                          </a:solidFill>
                          <a:effectLst/>
                          <a:latin typeface="+mj-lt"/>
                        </a:rPr>
                        <a:t>AI Sr Engineer </a:t>
                      </a:r>
                    </a:p>
                    <a:p>
                      <a:pPr algn="l" fontAlgn="b"/>
                      <a:r>
                        <a:rPr lang="es-ES" sz="1000" b="0" i="0" u="none" strike="noStrike" dirty="0">
                          <a:solidFill>
                            <a:schemeClr val="bg1"/>
                          </a:solidFill>
                          <a:effectLst/>
                          <a:latin typeface="+mj-lt"/>
                        </a:rPr>
                        <a:t>L10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r" fontAlgn="b"/>
                      <a:r>
                        <a:rPr lang="es-ES" sz="1100" b="0" i="0" u="none" strike="noStrike" dirty="0">
                          <a:solidFill>
                            <a:srgbClr val="000000"/>
                          </a:solidFill>
                          <a:effectLst/>
                          <a:latin typeface="+mj-lt"/>
                        </a:rPr>
                        <a:t>468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r" fontAlgn="b"/>
                      <a:r>
                        <a:rPr lang="es-ES" sz="1100" b="0" i="0" u="none" strike="noStrike">
                          <a:solidFill>
                            <a:srgbClr val="000000"/>
                          </a:solidFill>
                          <a:effectLst/>
                          <a:latin typeface="+mj-lt"/>
                        </a:rPr>
                        <a:t>       27,88 €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r" fontAlgn="b"/>
                      <a:r>
                        <a:rPr lang="es-ES" sz="1100" b="0" i="0" u="none" strike="noStrike" dirty="0">
                          <a:solidFill>
                            <a:srgbClr val="000000"/>
                          </a:solidFill>
                          <a:effectLst/>
                          <a:latin typeface="+mj-lt"/>
                        </a:rPr>
                        <a:t>    13.034 €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97445776"/>
                  </a:ext>
                </a:extLst>
              </a:tr>
              <a:tr h="0">
                <a:tc>
                  <a:txBody>
                    <a:bodyPr/>
                    <a:lstStyle/>
                    <a:p>
                      <a:pPr algn="l" fontAlgn="b"/>
                      <a:r>
                        <a:rPr lang="es-ES" sz="1000" b="1" i="0" u="none" strike="noStrike" dirty="0">
                          <a:solidFill>
                            <a:schemeClr val="bg1"/>
                          </a:solidFill>
                          <a:effectLst/>
                          <a:latin typeface="+mj-lt"/>
                        </a:rPr>
                        <a:t>AI Architect </a:t>
                      </a:r>
                    </a:p>
                    <a:p>
                      <a:pPr algn="l" fontAlgn="b"/>
                      <a:r>
                        <a:rPr lang="es-ES" sz="1000" b="0" i="0" u="none" strike="noStrike" dirty="0">
                          <a:solidFill>
                            <a:schemeClr val="bg1"/>
                          </a:solidFill>
                          <a:effectLst/>
                          <a:latin typeface="+mj-lt"/>
                        </a:rPr>
                        <a:t>L8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r" fontAlgn="b"/>
                      <a:r>
                        <a:rPr lang="es-ES" sz="1100" b="0" i="0" u="none" strike="noStrike" dirty="0">
                          <a:solidFill>
                            <a:srgbClr val="000000"/>
                          </a:solidFill>
                          <a:effectLst/>
                          <a:latin typeface="+mj-lt"/>
                        </a:rPr>
                        <a:t>47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r" fontAlgn="b"/>
                      <a:r>
                        <a:rPr lang="es-ES" sz="1100" b="0" i="0" u="none" strike="noStrike">
                          <a:solidFill>
                            <a:srgbClr val="000000"/>
                          </a:solidFill>
                          <a:effectLst/>
                          <a:latin typeface="+mj-lt"/>
                        </a:rPr>
                        <a:t>       39,60 €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r" fontAlgn="b"/>
                      <a:r>
                        <a:rPr lang="es-ES" sz="1100" b="0" i="0" u="none" strike="noStrike">
                          <a:solidFill>
                            <a:srgbClr val="000000"/>
                          </a:solidFill>
                          <a:effectLst/>
                          <a:latin typeface="+mj-lt"/>
                        </a:rPr>
                        <a:t>       1.851 €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6847452"/>
                  </a:ext>
                </a:extLst>
              </a:tr>
              <a:tr h="0">
                <a:tc>
                  <a:txBody>
                    <a:bodyPr/>
                    <a:lstStyle/>
                    <a:p>
                      <a:pPr algn="l" fontAlgn="b"/>
                      <a:r>
                        <a:rPr lang="es-ES" sz="1000" b="1" i="0" u="none" strike="noStrike" dirty="0">
                          <a:solidFill>
                            <a:schemeClr val="bg1"/>
                          </a:solidFill>
                          <a:effectLst/>
                          <a:latin typeface="+mj-lt"/>
                        </a:rPr>
                        <a:t>AI SME </a:t>
                      </a:r>
                    </a:p>
                    <a:p>
                      <a:pPr algn="l" fontAlgn="b"/>
                      <a:r>
                        <a:rPr lang="es-ES" sz="1000" b="0" i="0" u="none" strike="noStrike" dirty="0">
                          <a:solidFill>
                            <a:schemeClr val="bg1"/>
                          </a:solidFill>
                          <a:effectLst/>
                          <a:latin typeface="+mj-lt"/>
                        </a:rPr>
                        <a:t>L5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r" fontAlgn="b"/>
                      <a:r>
                        <a:rPr lang="es-ES" sz="1100" b="0" i="0" u="none" strike="noStrike" dirty="0">
                          <a:solidFill>
                            <a:srgbClr val="000000"/>
                          </a:solidFill>
                          <a:effectLst/>
                          <a:latin typeface="+mj-lt"/>
                        </a:rPr>
                        <a:t>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r" fontAlgn="b"/>
                      <a:r>
                        <a:rPr lang="es-ES" sz="1100" b="0" i="0" u="none" strike="noStrike">
                          <a:solidFill>
                            <a:srgbClr val="000000"/>
                          </a:solidFill>
                          <a:effectLst/>
                          <a:latin typeface="+mj-lt"/>
                        </a:rPr>
                        <a:t>       90,31 €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r" fontAlgn="b"/>
                      <a:r>
                        <a:rPr lang="es-ES" sz="1100" b="0" i="0" u="none" strike="noStrike">
                          <a:solidFill>
                            <a:srgbClr val="000000"/>
                          </a:solidFill>
                          <a:effectLst/>
                          <a:latin typeface="+mj-lt"/>
                        </a:rPr>
                        <a:t>       2.111 €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638965724"/>
                  </a:ext>
                </a:extLst>
              </a:tr>
              <a:tr h="0">
                <a:tc>
                  <a:txBody>
                    <a:bodyPr/>
                    <a:lstStyle/>
                    <a:p>
                      <a:pPr algn="l" fontAlgn="b"/>
                      <a:r>
                        <a:rPr lang="es-ES" sz="1000" b="1" i="0" u="none" strike="noStrike" dirty="0">
                          <a:solidFill>
                            <a:schemeClr val="bg1"/>
                          </a:solidFill>
                          <a:effectLst/>
                          <a:latin typeface="+mj-lt"/>
                        </a:rPr>
                        <a:t>Cobol </a:t>
                      </a:r>
                      <a:r>
                        <a:rPr lang="es-ES" sz="1000" b="1" i="0" u="none" strike="noStrike" dirty="0" err="1">
                          <a:solidFill>
                            <a:schemeClr val="bg1"/>
                          </a:solidFill>
                          <a:effectLst/>
                          <a:latin typeface="+mj-lt"/>
                        </a:rPr>
                        <a:t>Solution</a:t>
                      </a:r>
                      <a:r>
                        <a:rPr lang="es-ES" sz="1000" b="1" i="0" u="none" strike="noStrike" dirty="0">
                          <a:solidFill>
                            <a:schemeClr val="bg1"/>
                          </a:solidFill>
                          <a:effectLst/>
                          <a:latin typeface="+mj-lt"/>
                        </a:rPr>
                        <a:t> SME</a:t>
                      </a:r>
                    </a:p>
                    <a:p>
                      <a:pPr marL="0" marR="0" lvl="0" indent="0" algn="l" defTabSz="914400" rtl="0" eaLnBrk="1" fontAlgn="b" latinLnBrk="0" hangingPunct="1">
                        <a:lnSpc>
                          <a:spcPct val="100000"/>
                        </a:lnSpc>
                        <a:spcBef>
                          <a:spcPts val="0"/>
                        </a:spcBef>
                        <a:spcAft>
                          <a:spcPts val="0"/>
                        </a:spcAft>
                        <a:buClrTx/>
                        <a:buSzTx/>
                        <a:buFontTx/>
                        <a:buNone/>
                        <a:tabLst/>
                        <a:defRPr/>
                      </a:pPr>
                      <a:r>
                        <a:rPr lang="es-ES" sz="1000" b="0" i="0" u="none" strike="noStrike" kern="1200" dirty="0">
                          <a:solidFill>
                            <a:schemeClr val="bg1"/>
                          </a:solidFill>
                          <a:effectLst/>
                          <a:latin typeface="+mn-lt"/>
                          <a:ea typeface="+mn-ea"/>
                          <a:cs typeface="+mn-cs"/>
                        </a:rPr>
                        <a:t>L10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r" fontAlgn="b"/>
                      <a:r>
                        <a:rPr lang="es-ES" sz="1100" b="0" i="0" u="none" strike="noStrike" dirty="0">
                          <a:solidFill>
                            <a:srgbClr val="000000"/>
                          </a:solidFill>
                          <a:effectLst/>
                          <a:latin typeface="+mj-lt"/>
                        </a:rPr>
                        <a:t>24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r" fontAlgn="b"/>
                      <a:r>
                        <a:rPr lang="es-ES" sz="1100" b="0" i="0" u="none" strike="noStrike" dirty="0">
                          <a:solidFill>
                            <a:srgbClr val="000000"/>
                          </a:solidFill>
                          <a:effectLst/>
                          <a:latin typeface="+mj-lt"/>
                        </a:rPr>
                        <a:t>       27,88 €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r" fontAlgn="b"/>
                      <a:r>
                        <a:rPr lang="es-ES" sz="1100" b="0" i="0" u="none" strike="noStrike" dirty="0">
                          <a:solidFill>
                            <a:srgbClr val="000000"/>
                          </a:solidFill>
                          <a:effectLst/>
                          <a:latin typeface="+mj-lt"/>
                        </a:rPr>
                        <a:t>          669 €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763917292"/>
                  </a:ext>
                </a:extLst>
              </a:tr>
              <a:tr h="0">
                <a:tc>
                  <a:txBody>
                    <a:bodyPr/>
                    <a:lstStyle/>
                    <a:p>
                      <a:pPr algn="l" fontAlgn="b"/>
                      <a:r>
                        <a:rPr lang="es-ES" sz="1000" b="1" i="0" u="none" strike="noStrike" dirty="0">
                          <a:solidFill>
                            <a:schemeClr val="bg1"/>
                          </a:solidFill>
                          <a:effectLst/>
                          <a:latin typeface="+mj-lt"/>
                        </a:rPr>
                        <a:t>Python </a:t>
                      </a:r>
                      <a:r>
                        <a:rPr lang="es-ES" sz="1000" b="1" i="0" u="none" strike="noStrike" dirty="0" err="1">
                          <a:solidFill>
                            <a:schemeClr val="bg1"/>
                          </a:solidFill>
                          <a:effectLst/>
                          <a:latin typeface="+mj-lt"/>
                        </a:rPr>
                        <a:t>Solution</a:t>
                      </a:r>
                      <a:r>
                        <a:rPr lang="es-ES" sz="1000" b="1" i="0" u="none" strike="noStrike" dirty="0">
                          <a:solidFill>
                            <a:schemeClr val="bg1"/>
                          </a:solidFill>
                          <a:effectLst/>
                          <a:latin typeface="+mj-lt"/>
                        </a:rPr>
                        <a:t> SME</a:t>
                      </a:r>
                    </a:p>
                    <a:p>
                      <a:pPr marL="0" marR="0" lvl="0" indent="0" algn="l" defTabSz="914400" rtl="0" eaLnBrk="1" fontAlgn="b" latinLnBrk="0" hangingPunct="1">
                        <a:lnSpc>
                          <a:spcPct val="100000"/>
                        </a:lnSpc>
                        <a:spcBef>
                          <a:spcPts val="0"/>
                        </a:spcBef>
                        <a:spcAft>
                          <a:spcPts val="0"/>
                        </a:spcAft>
                        <a:buClrTx/>
                        <a:buSzTx/>
                        <a:buFontTx/>
                        <a:buNone/>
                        <a:tabLst/>
                        <a:defRPr/>
                      </a:pPr>
                      <a:r>
                        <a:rPr lang="es-ES" sz="1000" b="0" i="0" u="none" strike="noStrike" kern="1200" dirty="0">
                          <a:solidFill>
                            <a:schemeClr val="bg1"/>
                          </a:solidFill>
                          <a:effectLst/>
                          <a:latin typeface="+mn-lt"/>
                          <a:ea typeface="+mn-ea"/>
                          <a:cs typeface="+mn-cs"/>
                        </a:rPr>
                        <a:t>L10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r" fontAlgn="b"/>
                      <a:r>
                        <a:rPr lang="es-ES" sz="1100" b="0" i="0" u="none" strike="noStrike">
                          <a:solidFill>
                            <a:srgbClr val="000000"/>
                          </a:solidFill>
                          <a:effectLst/>
                          <a:latin typeface="+mj-lt"/>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r" fontAlgn="b"/>
                      <a:r>
                        <a:rPr lang="es-ES" sz="1100" b="0" i="0" u="none" strike="noStrike" dirty="0">
                          <a:solidFill>
                            <a:srgbClr val="000000"/>
                          </a:solidFill>
                          <a:effectLst/>
                          <a:latin typeface="+mj-lt"/>
                        </a:rPr>
                        <a:t>       27,88 €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r" fontAlgn="b"/>
                      <a:r>
                        <a:rPr lang="es-ES" sz="1100" b="0" i="0" u="none" strike="noStrike" dirty="0">
                          <a:solidFill>
                            <a:srgbClr val="000000"/>
                          </a:solidFill>
                          <a:effectLst/>
                          <a:latin typeface="+mj-lt"/>
                        </a:rPr>
                        <a:t>          335 €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924918419"/>
                  </a:ext>
                </a:extLst>
              </a:tr>
              <a:tr h="0">
                <a:tc>
                  <a:txBody>
                    <a:bodyPr/>
                    <a:lstStyle/>
                    <a:p>
                      <a:pPr algn="l" fontAlgn="b"/>
                      <a:r>
                        <a:rPr lang="es-ES" sz="1000" b="1" i="0" u="none" strike="noStrike" dirty="0">
                          <a:solidFill>
                            <a:schemeClr val="bg1"/>
                          </a:solidFill>
                          <a:effectLst/>
                          <a:latin typeface="+mj-lt"/>
                        </a:rPr>
                        <a:t>SQL </a:t>
                      </a:r>
                      <a:r>
                        <a:rPr lang="es-ES" sz="1000" b="1" i="0" u="none" strike="noStrike" dirty="0" err="1">
                          <a:solidFill>
                            <a:schemeClr val="bg1"/>
                          </a:solidFill>
                          <a:effectLst/>
                          <a:latin typeface="+mj-lt"/>
                        </a:rPr>
                        <a:t>Solution</a:t>
                      </a:r>
                      <a:r>
                        <a:rPr lang="es-ES" sz="1000" b="1" i="0" u="none" strike="noStrike" dirty="0">
                          <a:solidFill>
                            <a:schemeClr val="bg1"/>
                          </a:solidFill>
                          <a:effectLst/>
                          <a:latin typeface="+mj-lt"/>
                        </a:rPr>
                        <a:t> SME</a:t>
                      </a:r>
                    </a:p>
                    <a:p>
                      <a:pPr marL="0" marR="0" lvl="0" indent="0" algn="l" defTabSz="914400" rtl="0" eaLnBrk="1" fontAlgn="b" latinLnBrk="0" hangingPunct="1">
                        <a:lnSpc>
                          <a:spcPct val="100000"/>
                        </a:lnSpc>
                        <a:spcBef>
                          <a:spcPts val="0"/>
                        </a:spcBef>
                        <a:spcAft>
                          <a:spcPts val="0"/>
                        </a:spcAft>
                        <a:buClrTx/>
                        <a:buSzTx/>
                        <a:buFontTx/>
                        <a:buNone/>
                        <a:tabLst/>
                        <a:defRPr/>
                      </a:pPr>
                      <a:r>
                        <a:rPr lang="es-ES" sz="1000" b="0" i="0" u="none" strike="noStrike" kern="1200" dirty="0">
                          <a:solidFill>
                            <a:schemeClr val="bg1"/>
                          </a:solidFill>
                          <a:effectLst/>
                          <a:latin typeface="+mn-lt"/>
                          <a:ea typeface="+mn-ea"/>
                          <a:cs typeface="+mn-cs"/>
                        </a:rPr>
                        <a:t>L10</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solidFill>
                      <a:schemeClr val="accent2">
                        <a:lumMod val="75000"/>
                      </a:schemeClr>
                    </a:solidFill>
                  </a:tcPr>
                </a:tc>
                <a:tc>
                  <a:txBody>
                    <a:bodyPr/>
                    <a:lstStyle/>
                    <a:p>
                      <a:pPr algn="r" fontAlgn="b"/>
                      <a:r>
                        <a:rPr lang="es-ES" sz="1100" b="0" i="0" u="none" strike="noStrike" dirty="0">
                          <a:solidFill>
                            <a:srgbClr val="000000"/>
                          </a:solidFill>
                          <a:effectLst/>
                          <a:latin typeface="+mj-lt"/>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solidFill>
                      <a:schemeClr val="tx2">
                        <a:lumMod val="20000"/>
                        <a:lumOff val="80000"/>
                      </a:schemeClr>
                    </a:solidFill>
                  </a:tcPr>
                </a:tc>
                <a:tc>
                  <a:txBody>
                    <a:bodyPr/>
                    <a:lstStyle/>
                    <a:p>
                      <a:pPr algn="r" fontAlgn="b"/>
                      <a:r>
                        <a:rPr lang="es-ES" sz="1100" b="0" i="0" u="none" strike="noStrike" dirty="0">
                          <a:solidFill>
                            <a:srgbClr val="000000"/>
                          </a:solidFill>
                          <a:effectLst/>
                          <a:latin typeface="+mj-lt"/>
                        </a:rPr>
                        <a:t>       27,88 €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solidFill>
                      <a:schemeClr val="tx2">
                        <a:lumMod val="20000"/>
                        <a:lumOff val="80000"/>
                      </a:schemeClr>
                    </a:solidFill>
                  </a:tcPr>
                </a:tc>
                <a:tc>
                  <a:txBody>
                    <a:bodyPr/>
                    <a:lstStyle/>
                    <a:p>
                      <a:pPr algn="r" fontAlgn="b"/>
                      <a:r>
                        <a:rPr lang="es-ES" sz="1100" b="0" i="0" u="none" strike="noStrike" dirty="0">
                          <a:solidFill>
                            <a:srgbClr val="000000"/>
                          </a:solidFill>
                          <a:effectLst/>
                          <a:latin typeface="+mj-lt"/>
                        </a:rPr>
                        <a:t>          335 €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72337320"/>
                  </a:ext>
                </a:extLst>
              </a:tr>
              <a:tr h="136201">
                <a:tc>
                  <a:txBody>
                    <a:bodyPr/>
                    <a:lstStyle/>
                    <a:p>
                      <a:r>
                        <a:rPr lang="es-ES" sz="1400" b="1" dirty="0">
                          <a:solidFill>
                            <a:schemeClr val="bg1"/>
                          </a:solidFill>
                          <a:latin typeface="+mj-lt"/>
                          <a:cs typeface="Arial" panose="020B0604020202020204" pitchFamily="34" charset="0"/>
                        </a:rPr>
                        <a:t>Total </a:t>
                      </a:r>
                      <a:r>
                        <a:rPr lang="es-ES" sz="1400" b="1" dirty="0" err="1">
                          <a:solidFill>
                            <a:schemeClr val="bg1"/>
                          </a:solidFill>
                          <a:latin typeface="+mj-lt"/>
                          <a:cs typeface="Arial" panose="020B0604020202020204" pitchFamily="34" charset="0"/>
                        </a:rPr>
                        <a:t>cost</a:t>
                      </a:r>
                      <a:endParaRPr lang="es-ES" sz="1400" b="1" dirty="0">
                        <a:solidFill>
                          <a:schemeClr val="bg1"/>
                        </a:solidFill>
                        <a:latin typeface="+mj-lt"/>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l" fontAlgn="b"/>
                      <a:r>
                        <a:rPr lang="es-ES" sz="1100" b="1" i="0" u="none" strike="noStrike" dirty="0">
                          <a:solidFill>
                            <a:schemeClr val="tx1"/>
                          </a:solidFill>
                          <a:effectLst/>
                          <a:latin typeface="+mj-lt"/>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l" fontAlgn="b"/>
                      <a:endParaRPr lang="es-ES" sz="1100" b="1" i="0" u="none" strike="noStrike" dirty="0">
                        <a:solidFill>
                          <a:schemeClr val="tx1"/>
                        </a:solidFill>
                        <a:effectLst/>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r" fontAlgn="b"/>
                      <a:r>
                        <a:rPr lang="es-ES" sz="1800" b="1" i="0" u="none" strike="noStrike" dirty="0">
                          <a:solidFill>
                            <a:srgbClr val="000000"/>
                          </a:solidFill>
                          <a:effectLst/>
                          <a:latin typeface="+mj-lt"/>
                        </a:rPr>
                        <a:t>19.769 €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2638715"/>
                  </a:ext>
                </a:extLst>
              </a:tr>
            </a:tbl>
          </a:graphicData>
        </a:graphic>
      </p:graphicFrame>
      <p:sp>
        <p:nvSpPr>
          <p:cNvPr id="7" name="Rectangle 6">
            <a:extLst>
              <a:ext uri="{FF2B5EF4-FFF2-40B4-BE49-F238E27FC236}">
                <a16:creationId xmlns:a16="http://schemas.microsoft.com/office/drawing/2014/main" id="{F2131261-9CC1-4DDE-9537-1730B8B4BE2B}"/>
              </a:ext>
            </a:extLst>
          </p:cNvPr>
          <p:cNvSpPr/>
          <p:nvPr/>
        </p:nvSpPr>
        <p:spPr>
          <a:xfrm>
            <a:off x="717314" y="2069058"/>
            <a:ext cx="4343400" cy="3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r>
              <a:rPr lang="es-ES" sz="1400" b="1" dirty="0" err="1">
                <a:solidFill>
                  <a:schemeClr val="tx1"/>
                </a:solidFill>
              </a:rPr>
              <a:t>Development</a:t>
            </a:r>
            <a:r>
              <a:rPr lang="es-ES" sz="1400" b="1" dirty="0">
                <a:solidFill>
                  <a:schemeClr val="tx1"/>
                </a:solidFill>
              </a:rPr>
              <a:t> </a:t>
            </a:r>
            <a:r>
              <a:rPr lang="es-ES" sz="1400" b="1" dirty="0" err="1">
                <a:solidFill>
                  <a:schemeClr val="tx1"/>
                </a:solidFill>
              </a:rPr>
              <a:t>costs</a:t>
            </a:r>
            <a:endParaRPr lang="es-ES" sz="1400" b="1" dirty="0">
              <a:solidFill>
                <a:schemeClr val="tx1"/>
              </a:solidFill>
            </a:endParaRPr>
          </a:p>
        </p:txBody>
      </p:sp>
      <p:sp>
        <p:nvSpPr>
          <p:cNvPr id="9" name="Rectangle 8">
            <a:extLst>
              <a:ext uri="{FF2B5EF4-FFF2-40B4-BE49-F238E27FC236}">
                <a16:creationId xmlns:a16="http://schemas.microsoft.com/office/drawing/2014/main" id="{739E2C12-BD4F-47F8-A97D-0AAA454AFF9E}"/>
              </a:ext>
            </a:extLst>
          </p:cNvPr>
          <p:cNvSpPr/>
          <p:nvPr/>
        </p:nvSpPr>
        <p:spPr>
          <a:xfrm>
            <a:off x="5886450" y="2069058"/>
            <a:ext cx="4343400" cy="3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r>
              <a:rPr lang="es-ES" sz="1400" b="1" dirty="0">
                <a:solidFill>
                  <a:schemeClr val="tx1"/>
                </a:solidFill>
              </a:rPr>
              <a:t>Infra </a:t>
            </a:r>
            <a:r>
              <a:rPr lang="es-ES" sz="1400" b="1" dirty="0" err="1">
                <a:solidFill>
                  <a:schemeClr val="tx1"/>
                </a:solidFill>
              </a:rPr>
              <a:t>costs</a:t>
            </a:r>
            <a:endParaRPr lang="es-ES" sz="1400" dirty="0">
              <a:solidFill>
                <a:schemeClr val="tx1"/>
              </a:solidFill>
            </a:endParaRPr>
          </a:p>
        </p:txBody>
      </p:sp>
      <p:graphicFrame>
        <p:nvGraphicFramePr>
          <p:cNvPr id="10" name="Table 37">
            <a:extLst>
              <a:ext uri="{FF2B5EF4-FFF2-40B4-BE49-F238E27FC236}">
                <a16:creationId xmlns:a16="http://schemas.microsoft.com/office/drawing/2014/main" id="{5977D025-3CD1-42B4-B251-86C9F7D07887}"/>
              </a:ext>
            </a:extLst>
          </p:cNvPr>
          <p:cNvGraphicFramePr>
            <a:graphicFrameLocks noGrp="1"/>
          </p:cNvGraphicFramePr>
          <p:nvPr>
            <p:extLst>
              <p:ext uri="{D42A27DB-BD31-4B8C-83A1-F6EECF244321}">
                <p14:modId xmlns:p14="http://schemas.microsoft.com/office/powerpoint/2010/main" val="1019262511"/>
              </p:ext>
            </p:extLst>
          </p:nvPr>
        </p:nvGraphicFramePr>
        <p:xfrm>
          <a:off x="5886450" y="2574021"/>
          <a:ext cx="5724000" cy="3017520"/>
        </p:xfrm>
        <a:graphic>
          <a:graphicData uri="http://schemas.openxmlformats.org/drawingml/2006/table">
            <a:tbl>
              <a:tblPr firstRow="1" bandRow="1">
                <a:tableStyleId>{5C22544A-7EE6-4342-B048-85BDC9FD1C3A}</a:tableStyleId>
              </a:tblPr>
              <a:tblGrid>
                <a:gridCol w="1944000">
                  <a:extLst>
                    <a:ext uri="{9D8B030D-6E8A-4147-A177-3AD203B41FA5}">
                      <a16:colId xmlns:a16="http://schemas.microsoft.com/office/drawing/2014/main" val="3917519854"/>
                    </a:ext>
                  </a:extLst>
                </a:gridCol>
                <a:gridCol w="1080000">
                  <a:extLst>
                    <a:ext uri="{9D8B030D-6E8A-4147-A177-3AD203B41FA5}">
                      <a16:colId xmlns:a16="http://schemas.microsoft.com/office/drawing/2014/main" val="1985930055"/>
                    </a:ext>
                  </a:extLst>
                </a:gridCol>
                <a:gridCol w="2700000">
                  <a:extLst>
                    <a:ext uri="{9D8B030D-6E8A-4147-A177-3AD203B41FA5}">
                      <a16:colId xmlns:a16="http://schemas.microsoft.com/office/drawing/2014/main" val="1945184889"/>
                    </a:ext>
                  </a:extLst>
                </a:gridCol>
              </a:tblGrid>
              <a:tr h="0">
                <a:tc>
                  <a:txBody>
                    <a:bodyPr/>
                    <a:lstStyle/>
                    <a:p>
                      <a:r>
                        <a:rPr lang="en-US" sz="1100" b="1" noProof="0" dirty="0">
                          <a:solidFill>
                            <a:schemeClr val="bg1"/>
                          </a:solidFill>
                        </a:rPr>
                        <a:t>Infrastructure / Hardware</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r"/>
                      <a:r>
                        <a:rPr lang="en-US" sz="1100" b="0" noProof="0" dirty="0">
                          <a:solidFill>
                            <a:schemeClr val="tx1"/>
                          </a:solidFill>
                        </a:rPr>
                        <a:t>2000 €</a:t>
                      </a:r>
                    </a:p>
                  </a:txBody>
                  <a:tcPr marL="137160" marR="13716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l" fontAlgn="b"/>
                      <a:r>
                        <a:rPr lang="en-US" sz="800" b="0" noProof="0" dirty="0">
                          <a:solidFill>
                            <a:schemeClr val="tx1"/>
                          </a:solidFill>
                        </a:rPr>
                        <a:t>Infrastructure with sufficient hardware requirements to cover the needs of model training and inference given the size of the State-of-the-Art models.</a:t>
                      </a:r>
                    </a:p>
                    <a:p>
                      <a:pPr algn="l" fontAlgn="b"/>
                      <a:endParaRPr lang="en-US" sz="800" b="0" noProof="0" dirty="0">
                        <a:solidFill>
                          <a:schemeClr val="tx1"/>
                        </a:solidFill>
                      </a:endParaRPr>
                    </a:p>
                    <a:p>
                      <a:pPr algn="l" fontAlgn="b"/>
                      <a:r>
                        <a:rPr lang="en-US" sz="800" b="0" noProof="0" dirty="0">
                          <a:solidFill>
                            <a:schemeClr val="tx1"/>
                          </a:solidFill>
                        </a:rPr>
                        <a:t>32GB GPU and 100GB Disk</a:t>
                      </a:r>
                      <a:endParaRPr lang="es-ES" sz="800" b="0" i="0" u="none" strike="noStrike" dirty="0">
                        <a:solidFill>
                          <a:schemeClr val="tx1"/>
                        </a:solidFill>
                        <a:effectLst/>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50024938"/>
                  </a:ext>
                </a:extLst>
              </a:tr>
              <a:tr h="0">
                <a:tc>
                  <a:txBody>
                    <a:bodyPr/>
                    <a:lstStyle/>
                    <a:p>
                      <a:r>
                        <a:rPr lang="en-US" sz="1100" b="1" noProof="0" dirty="0">
                          <a:solidFill>
                            <a:schemeClr val="bg1"/>
                          </a:solidFill>
                        </a:rPr>
                        <a:t>Environments</a:t>
                      </a:r>
                    </a:p>
                  </a:txBody>
                  <a:tcPr marL="137160" marR="137160" marT="137160" marB="13716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r"/>
                      <a:r>
                        <a:rPr lang="en-US" sz="1100" b="0" noProof="0" dirty="0">
                          <a:solidFill>
                            <a:schemeClr val="tx1"/>
                          </a:solidFill>
                        </a:rPr>
                        <a:t>100 €</a:t>
                      </a:r>
                    </a:p>
                  </a:txBody>
                  <a:tcPr marL="137160" marR="13716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l" fontAlgn="b"/>
                      <a:r>
                        <a:rPr lang="en-US" sz="800" b="0" noProof="0" dirty="0">
                          <a:solidFill>
                            <a:schemeClr val="tx1"/>
                          </a:solidFill>
                        </a:rPr>
                        <a:t>Tools and software needed to create and deploy the solutions and to evaluate the functional performance of the generated code by running and unit testing it.</a:t>
                      </a:r>
                    </a:p>
                    <a:p>
                      <a:pPr algn="l" fontAlgn="b"/>
                      <a:endParaRPr lang="en-US" sz="800" b="0" noProof="0" dirty="0">
                        <a:solidFill>
                          <a:schemeClr val="tx1"/>
                        </a:solidFill>
                      </a:endParaRPr>
                    </a:p>
                    <a:p>
                      <a:pPr algn="l" fontAlgn="b"/>
                      <a:r>
                        <a:rPr lang="en-US" sz="800" b="0" noProof="0" dirty="0">
                          <a:solidFill>
                            <a:schemeClr val="tx1"/>
                          </a:solidFill>
                        </a:rPr>
                        <a:t>IDE, Python interpreter and environment manager, COBOL compiler, SQL Database server (4GB), Docker. </a:t>
                      </a:r>
                      <a:endParaRPr lang="es-ES" sz="800" b="0" i="0" u="none" strike="noStrike" dirty="0">
                        <a:solidFill>
                          <a:schemeClr val="tx1"/>
                        </a:solidFill>
                        <a:effectLst/>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97445776"/>
                  </a:ext>
                </a:extLst>
              </a:tr>
              <a:tr h="0">
                <a:tc>
                  <a:txBody>
                    <a:bodyPr/>
                    <a:lstStyle/>
                    <a:p>
                      <a:r>
                        <a:rPr lang="en-US" sz="1100" b="1" noProof="0" dirty="0">
                          <a:solidFill>
                            <a:schemeClr val="bg1"/>
                          </a:solidFill>
                        </a:rPr>
                        <a:t>License and access to </a:t>
                      </a:r>
                      <a:r>
                        <a:rPr lang="en-US" sz="1100" b="1" noProof="0" dirty="0" err="1">
                          <a:solidFill>
                            <a:schemeClr val="bg1"/>
                          </a:solidFill>
                        </a:rPr>
                        <a:t>OpenAI</a:t>
                      </a:r>
                      <a:r>
                        <a:rPr lang="en-US" sz="1100" b="1" noProof="0" dirty="0">
                          <a:solidFill>
                            <a:schemeClr val="bg1"/>
                          </a:solidFill>
                        </a:rPr>
                        <a:t> Codex</a:t>
                      </a:r>
                    </a:p>
                  </a:txBody>
                  <a:tcPr marL="137160" marR="137160" marT="137160" marB="13716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solidFill>
                      <a:schemeClr val="accent2">
                        <a:lumMod val="75000"/>
                      </a:schemeClr>
                    </a:solidFill>
                  </a:tcPr>
                </a:tc>
                <a:tc>
                  <a:txBody>
                    <a:bodyPr/>
                    <a:lstStyle/>
                    <a:p>
                      <a:pPr algn="r"/>
                      <a:r>
                        <a:rPr lang="en-US" sz="1100" b="0" noProof="0" dirty="0">
                          <a:solidFill>
                            <a:schemeClr val="tx1"/>
                          </a:solidFill>
                        </a:rPr>
                        <a:t>1500 €</a:t>
                      </a:r>
                    </a:p>
                  </a:txBody>
                  <a:tcPr marL="137160" marR="13716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noProof="0" dirty="0"/>
                        <a:t>License to consume the </a:t>
                      </a:r>
                      <a:r>
                        <a:rPr lang="en-US" sz="800" noProof="0" dirty="0" err="1"/>
                        <a:t>OpenAI</a:t>
                      </a:r>
                      <a:r>
                        <a:rPr lang="en-US" sz="800" noProof="0" dirty="0"/>
                        <a:t> API to infer from the Codex model.*</a:t>
                      </a:r>
                    </a:p>
                    <a:p>
                      <a:pPr marL="269875" indent="-171450" algn="l" fontAlgn="b">
                        <a:buFont typeface="Arial" panose="020B0604020202020204" pitchFamily="34" charset="0"/>
                        <a:buChar char="•"/>
                      </a:pPr>
                      <a:r>
                        <a:rPr lang="pt-BR" sz="800" b="0" i="0" u="none" strike="noStrike" dirty="0">
                          <a:solidFill>
                            <a:schemeClr val="tx1"/>
                          </a:solidFill>
                          <a:effectLst/>
                          <a:latin typeface="+mj-lt"/>
                        </a:rPr>
                        <a:t>Tokens per functionality: 200</a:t>
                      </a:r>
                    </a:p>
                    <a:p>
                      <a:pPr marL="269875" indent="-171450" algn="l" fontAlgn="b">
                        <a:buFont typeface="Arial" panose="020B0604020202020204" pitchFamily="34" charset="0"/>
                        <a:buChar char="•"/>
                      </a:pPr>
                      <a:r>
                        <a:rPr lang="pt-BR" sz="800" b="0" i="0" u="none" strike="noStrike" dirty="0">
                          <a:solidFill>
                            <a:schemeClr val="tx1"/>
                          </a:solidFill>
                          <a:effectLst/>
                          <a:latin typeface="+mj-lt"/>
                        </a:rPr>
                        <a:t>Number of functionalities: 30</a:t>
                      </a:r>
                    </a:p>
                    <a:p>
                      <a:pPr marL="269875" indent="-171450" algn="l" fontAlgn="b">
                        <a:buFont typeface="Arial" panose="020B0604020202020204" pitchFamily="34" charset="0"/>
                        <a:buChar char="•"/>
                      </a:pPr>
                      <a:r>
                        <a:rPr lang="pt-BR" sz="800" b="0" i="0" u="none" strike="noStrike" dirty="0">
                          <a:solidFill>
                            <a:schemeClr val="tx1"/>
                          </a:solidFill>
                          <a:effectLst/>
                          <a:latin typeface="+mj-lt"/>
                        </a:rPr>
                        <a:t>Number of code generations per language: 1000</a:t>
                      </a:r>
                      <a:endParaRPr lang="es-ES" sz="800" b="0" i="0" u="none" strike="noStrike" dirty="0">
                        <a:solidFill>
                          <a:schemeClr val="tx1"/>
                        </a:solidFill>
                        <a:effectLst/>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6847452"/>
                  </a:ext>
                </a:extLst>
              </a:tr>
              <a:tr h="0">
                <a:tc>
                  <a:txBody>
                    <a:bodyPr/>
                    <a:lstStyle/>
                    <a:p>
                      <a:r>
                        <a:rPr lang="es-ES" sz="1400" b="1" dirty="0">
                          <a:solidFill>
                            <a:schemeClr val="bg1"/>
                          </a:solidFill>
                          <a:latin typeface="+mj-lt"/>
                          <a:cs typeface="Arial" panose="020B0604020202020204" pitchFamily="34" charset="0"/>
                        </a:rPr>
                        <a:t>Total </a:t>
                      </a:r>
                      <a:r>
                        <a:rPr lang="es-ES" sz="1400" b="1" dirty="0" err="1">
                          <a:solidFill>
                            <a:schemeClr val="bg1"/>
                          </a:solidFill>
                          <a:latin typeface="+mj-lt"/>
                          <a:cs typeface="Arial" panose="020B0604020202020204" pitchFamily="34" charset="0"/>
                        </a:rPr>
                        <a:t>cost</a:t>
                      </a:r>
                      <a:endParaRPr lang="es-ES" sz="1400" b="1" dirty="0">
                        <a:solidFill>
                          <a:schemeClr val="bg1"/>
                        </a:solidFill>
                        <a:latin typeface="+mj-lt"/>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r" fontAlgn="b"/>
                      <a:r>
                        <a:rPr lang="es-ES" sz="1400" b="1" i="0" u="none" strike="noStrike" dirty="0">
                          <a:solidFill>
                            <a:schemeClr val="tx1"/>
                          </a:solidFill>
                          <a:effectLst/>
                          <a:latin typeface="+mj-lt"/>
                        </a:rPr>
                        <a:t>3.600 €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l" fontAlgn="b"/>
                      <a:endParaRPr lang="es-ES" sz="1100" b="1" i="0" u="none" strike="noStrike" dirty="0">
                        <a:solidFill>
                          <a:schemeClr val="tx1"/>
                        </a:solidFill>
                        <a:effectLst/>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2638715"/>
                  </a:ext>
                </a:extLst>
              </a:tr>
            </a:tbl>
          </a:graphicData>
        </a:graphic>
      </p:graphicFrame>
      <p:sp>
        <p:nvSpPr>
          <p:cNvPr id="11" name="TextBox 10">
            <a:extLst>
              <a:ext uri="{FF2B5EF4-FFF2-40B4-BE49-F238E27FC236}">
                <a16:creationId xmlns:a16="http://schemas.microsoft.com/office/drawing/2014/main" id="{B4FD0CAE-6DB8-471F-9A76-B1A27AC136FB}"/>
              </a:ext>
            </a:extLst>
          </p:cNvPr>
          <p:cNvSpPr txBox="1"/>
          <p:nvPr/>
        </p:nvSpPr>
        <p:spPr>
          <a:xfrm>
            <a:off x="5886450" y="2317750"/>
            <a:ext cx="3694972" cy="246221"/>
          </a:xfrm>
          <a:prstGeom prst="rect">
            <a:avLst/>
          </a:prstGeom>
          <a:noFill/>
        </p:spPr>
        <p:txBody>
          <a:bodyPr wrap="square">
            <a:spAutoFit/>
          </a:bodyPr>
          <a:lstStyle/>
          <a:p>
            <a:r>
              <a:rPr lang="en-US" sz="1000" i="1" dirty="0">
                <a:solidFill>
                  <a:schemeClr val="bg1">
                    <a:lumMod val="50000"/>
                  </a:schemeClr>
                </a:solidFill>
              </a:rPr>
              <a:t>Approximate costs for the whole duration of the PoC</a:t>
            </a:r>
          </a:p>
        </p:txBody>
      </p:sp>
      <p:sp>
        <p:nvSpPr>
          <p:cNvPr id="15" name="TextBox 14">
            <a:extLst>
              <a:ext uri="{FF2B5EF4-FFF2-40B4-BE49-F238E27FC236}">
                <a16:creationId xmlns:a16="http://schemas.microsoft.com/office/drawing/2014/main" id="{17790064-DFF7-45EE-90F0-E695779C2393}"/>
              </a:ext>
            </a:extLst>
          </p:cNvPr>
          <p:cNvSpPr txBox="1"/>
          <p:nvPr/>
        </p:nvSpPr>
        <p:spPr>
          <a:xfrm>
            <a:off x="5886450" y="5806785"/>
            <a:ext cx="5724000" cy="246221"/>
          </a:xfrm>
          <a:prstGeom prst="rect">
            <a:avLst/>
          </a:prstGeom>
          <a:noFill/>
          <a:ln>
            <a:noFill/>
          </a:ln>
        </p:spPr>
        <p:txBody>
          <a:bodyPr wrap="square">
            <a:spAutoFit/>
          </a:bodyPr>
          <a:lstStyle/>
          <a:p>
            <a:r>
              <a:rPr lang="en-US" sz="1000" i="1" dirty="0"/>
              <a:t>* Desirable to have access to API through the partnership Accenture has with </a:t>
            </a:r>
            <a:r>
              <a:rPr lang="en-US" sz="1000" i="1" dirty="0" err="1"/>
              <a:t>OpenAI</a:t>
            </a:r>
            <a:endParaRPr lang="en-US" sz="1000" i="1" dirty="0"/>
          </a:p>
        </p:txBody>
      </p:sp>
    </p:spTree>
    <p:extLst>
      <p:ext uri="{BB962C8B-B14F-4D97-AF65-F5344CB8AC3E}">
        <p14:creationId xmlns:p14="http://schemas.microsoft.com/office/powerpoint/2010/main" val="581424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19F71F-AF09-47E1-9AE8-8D98B2270C52}"/>
              </a:ext>
            </a:extLst>
          </p:cNvPr>
          <p:cNvSpPr>
            <a:spLocks noGrp="1"/>
          </p:cNvSpPr>
          <p:nvPr>
            <p:ph type="title"/>
          </p:nvPr>
        </p:nvSpPr>
        <p:spPr/>
        <p:txBody>
          <a:bodyPr vert="horz" lIns="0" tIns="0" rIns="0" bIns="0" rtlCol="0" anchor="t">
            <a:normAutofit/>
          </a:bodyPr>
          <a:lstStyle/>
          <a:p>
            <a:r>
              <a:rPr lang="en-US"/>
              <a:t>Additional needs</a:t>
            </a:r>
          </a:p>
        </p:txBody>
      </p:sp>
      <p:graphicFrame>
        <p:nvGraphicFramePr>
          <p:cNvPr id="2" name="Table 3">
            <a:extLst>
              <a:ext uri="{FF2B5EF4-FFF2-40B4-BE49-F238E27FC236}">
                <a16:creationId xmlns:a16="http://schemas.microsoft.com/office/drawing/2014/main" id="{F69CB757-3974-4730-9DD8-DDAF6B1F8326}"/>
              </a:ext>
            </a:extLst>
          </p:cNvPr>
          <p:cNvGraphicFramePr>
            <a:graphicFrameLocks noGrp="1"/>
          </p:cNvGraphicFramePr>
          <p:nvPr>
            <p:extLst>
              <p:ext uri="{D42A27DB-BD31-4B8C-83A1-F6EECF244321}">
                <p14:modId xmlns:p14="http://schemas.microsoft.com/office/powerpoint/2010/main" val="3741926400"/>
              </p:ext>
            </p:extLst>
          </p:nvPr>
        </p:nvGraphicFramePr>
        <p:xfrm>
          <a:off x="381000" y="1051319"/>
          <a:ext cx="9602500" cy="2140822"/>
        </p:xfrm>
        <a:graphic>
          <a:graphicData uri="http://schemas.openxmlformats.org/drawingml/2006/table">
            <a:tbl>
              <a:tblPr firstRow="1">
                <a:tableStyleId>{2D5ABB26-0587-4C30-8999-92F81FD0307C}</a:tableStyleId>
              </a:tblPr>
              <a:tblGrid>
                <a:gridCol w="2222500">
                  <a:extLst>
                    <a:ext uri="{9D8B030D-6E8A-4147-A177-3AD203B41FA5}">
                      <a16:colId xmlns:a16="http://schemas.microsoft.com/office/drawing/2014/main" val="3236902538"/>
                    </a:ext>
                  </a:extLst>
                </a:gridCol>
                <a:gridCol w="7380000">
                  <a:extLst>
                    <a:ext uri="{9D8B030D-6E8A-4147-A177-3AD203B41FA5}">
                      <a16:colId xmlns:a16="http://schemas.microsoft.com/office/drawing/2014/main" val="1168992373"/>
                    </a:ext>
                  </a:extLst>
                </a:gridCol>
              </a:tblGrid>
              <a:tr h="458134">
                <a:tc>
                  <a:txBody>
                    <a:bodyPr/>
                    <a:lstStyle/>
                    <a:p>
                      <a:r>
                        <a:rPr lang="en-US" sz="1600" b="1" noProof="0">
                          <a:solidFill>
                            <a:schemeClr val="bg1"/>
                          </a:solidFill>
                        </a:rPr>
                        <a:t>Need</a:t>
                      </a:r>
                    </a:p>
                  </a:txBody>
                  <a:tcPr marL="137160" marR="137160" marT="137160" marB="137160">
                    <a:solidFill>
                      <a:schemeClr val="accent2"/>
                    </a:solidFill>
                  </a:tcPr>
                </a:tc>
                <a:tc>
                  <a:txBody>
                    <a:bodyPr/>
                    <a:lstStyle/>
                    <a:p>
                      <a:r>
                        <a:rPr lang="en-US" sz="1600" b="1" noProof="0">
                          <a:solidFill>
                            <a:schemeClr val="bg1"/>
                          </a:solidFill>
                        </a:rPr>
                        <a:t>Description</a:t>
                      </a:r>
                    </a:p>
                  </a:txBody>
                  <a:tcPr marL="137160" marR="137160" marT="137160" marB="137160">
                    <a:solidFill>
                      <a:schemeClr val="accent2"/>
                    </a:solidFill>
                  </a:tcPr>
                </a:tc>
                <a:extLst>
                  <a:ext uri="{0D108BD9-81ED-4DB2-BD59-A6C34878D82A}">
                    <a16:rowId xmlns:a16="http://schemas.microsoft.com/office/drawing/2014/main" val="1613374349"/>
                  </a:ext>
                </a:extLst>
              </a:tr>
              <a:tr h="677782">
                <a:tc>
                  <a:txBody>
                    <a:bodyPr/>
                    <a:lstStyle/>
                    <a:p>
                      <a:r>
                        <a:rPr lang="en-US" sz="1100" b="1" noProof="0" dirty="0"/>
                        <a:t>Data set for Cobol</a:t>
                      </a:r>
                    </a:p>
                  </a:txBody>
                  <a:tcPr marL="137160" marR="137160" marT="137160" marB="137160">
                    <a:lnB w="3175" cap="flat" cmpd="sng" algn="ctr">
                      <a:solidFill>
                        <a:schemeClr val="tx1">
                          <a:lumMod val="50000"/>
                          <a:lumOff val="50000"/>
                        </a:schemeClr>
                      </a:solidFill>
                      <a:prstDash val="solid"/>
                      <a:round/>
                      <a:headEnd type="none" w="med" len="med"/>
                      <a:tailEnd type="none" w="med" len="med"/>
                    </a:lnB>
                  </a:tcPr>
                </a:tc>
                <a:tc>
                  <a:txBody>
                    <a:bodyPr/>
                    <a:lstStyle/>
                    <a:p>
                      <a:r>
                        <a:rPr lang="en-US" sz="1100" noProof="0" dirty="0"/>
                        <a:t>Dataset containing 10k lines of COBOL code in the shape of well documented subroutines. Needed to fine-tune models for COBOL code generation.</a:t>
                      </a:r>
                    </a:p>
                  </a:txBody>
                  <a:tcPr marL="137160" marR="137160" marT="137160" marB="137160">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341076489"/>
                  </a:ext>
                </a:extLst>
              </a:tr>
              <a:tr h="489507">
                <a:tc>
                  <a:txBody>
                    <a:bodyPr/>
                    <a:lstStyle/>
                    <a:p>
                      <a:r>
                        <a:rPr lang="en-US" sz="1100" b="1" noProof="0" dirty="0"/>
                        <a:t>Code </a:t>
                      </a:r>
                    </a:p>
                  </a:txBody>
                  <a:tcPr marL="137160" marR="137160" marT="137160" marB="137160">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r>
                        <a:rPr lang="en-US" sz="1100" noProof="0" dirty="0"/>
                        <a:t>For each language, the code base of a stable production solution will be taken from an Accenture deal. Each functionality must be well documented. In the case of Python and COBOL, unit tests with a high coverage percentage will be required. In the case of SQL, a dump of the targeted database will be also needed.</a:t>
                      </a:r>
                    </a:p>
                  </a:txBody>
                  <a:tcPr marL="137160" marR="137160" marT="137160" marB="137160">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185773925"/>
                  </a:ext>
                </a:extLst>
              </a:tr>
            </a:tbl>
          </a:graphicData>
        </a:graphic>
      </p:graphicFrame>
    </p:spTree>
    <p:extLst>
      <p:ext uri="{BB962C8B-B14F-4D97-AF65-F5344CB8AC3E}">
        <p14:creationId xmlns:p14="http://schemas.microsoft.com/office/powerpoint/2010/main" val="3972376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342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AFDF2F-1E86-4744-A52A-FA6048919D84}"/>
              </a:ext>
            </a:extLst>
          </p:cNvPr>
          <p:cNvSpPr/>
          <p:nvPr/>
        </p:nvSpPr>
        <p:spPr>
          <a:xfrm>
            <a:off x="0" y="2033785"/>
            <a:ext cx="12192000" cy="15817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dirty="0" err="1"/>
          </a:p>
        </p:txBody>
      </p:sp>
      <p:sp>
        <p:nvSpPr>
          <p:cNvPr id="4" name="Title 3">
            <a:extLst>
              <a:ext uri="{FF2B5EF4-FFF2-40B4-BE49-F238E27FC236}">
                <a16:creationId xmlns:a16="http://schemas.microsoft.com/office/drawing/2014/main" id="{9EF8764D-24B5-439E-B14F-227FBD642931}"/>
              </a:ext>
            </a:extLst>
          </p:cNvPr>
          <p:cNvSpPr>
            <a:spLocks noGrp="1"/>
          </p:cNvSpPr>
          <p:nvPr>
            <p:ph type="title"/>
          </p:nvPr>
        </p:nvSpPr>
        <p:spPr/>
        <p:txBody>
          <a:bodyPr/>
          <a:lstStyle/>
          <a:p>
            <a:r>
              <a:rPr lang="es-ES_tradnl" dirty="0" err="1"/>
              <a:t>State</a:t>
            </a:r>
            <a:r>
              <a:rPr lang="es-ES_tradnl" dirty="0"/>
              <a:t> </a:t>
            </a:r>
            <a:r>
              <a:rPr lang="es-ES_tradnl" dirty="0" err="1"/>
              <a:t>of</a:t>
            </a:r>
            <a:r>
              <a:rPr lang="es-ES_tradnl" dirty="0"/>
              <a:t> </a:t>
            </a:r>
            <a:r>
              <a:rPr lang="es-ES_tradnl" dirty="0" err="1"/>
              <a:t>the</a:t>
            </a:r>
            <a:r>
              <a:rPr lang="es-ES_tradnl" dirty="0"/>
              <a:t> Art</a:t>
            </a:r>
            <a:br>
              <a:rPr lang="es-ES_tradnl" dirty="0"/>
            </a:br>
            <a:r>
              <a:rPr lang="en-US" sz="2800" b="0" dirty="0">
                <a:solidFill>
                  <a:schemeClr val="accent1"/>
                </a:solidFill>
              </a:rPr>
              <a:t>Conclusions</a:t>
            </a:r>
            <a:endParaRPr lang="es-ES" sz="2800" dirty="0"/>
          </a:p>
        </p:txBody>
      </p:sp>
      <p:sp>
        <p:nvSpPr>
          <p:cNvPr id="5" name="Content Placeholder 4">
            <a:extLst>
              <a:ext uri="{FF2B5EF4-FFF2-40B4-BE49-F238E27FC236}">
                <a16:creationId xmlns:a16="http://schemas.microsoft.com/office/drawing/2014/main" id="{B4081F74-00BF-49C5-A809-4612C136D5A9}"/>
              </a:ext>
            </a:extLst>
          </p:cNvPr>
          <p:cNvSpPr>
            <a:spLocks noGrp="1"/>
          </p:cNvSpPr>
          <p:nvPr>
            <p:ph sz="quarter" idx="10"/>
          </p:nvPr>
        </p:nvSpPr>
        <p:spPr>
          <a:xfrm>
            <a:off x="1114427" y="1604200"/>
            <a:ext cx="6629398" cy="393007"/>
          </a:xfrm>
        </p:spPr>
        <p:txBody>
          <a:bodyPr/>
          <a:lstStyle/>
          <a:p>
            <a:r>
              <a:rPr lang="en-US" sz="1600" dirty="0">
                <a:latin typeface="Graphik Light" panose="020B0403030202060203" pitchFamily="34" charset="0"/>
              </a:rPr>
              <a:t>The highest percentages of correct generated code are:</a:t>
            </a:r>
          </a:p>
        </p:txBody>
      </p:sp>
      <p:sp>
        <p:nvSpPr>
          <p:cNvPr id="9" name="Text Placeholder 4">
            <a:extLst>
              <a:ext uri="{FF2B5EF4-FFF2-40B4-BE49-F238E27FC236}">
                <a16:creationId xmlns:a16="http://schemas.microsoft.com/office/drawing/2014/main" id="{9A979C45-6169-4EFC-A1EF-C1808BF00873}"/>
              </a:ext>
            </a:extLst>
          </p:cNvPr>
          <p:cNvSpPr txBox="1">
            <a:spLocks/>
          </p:cNvSpPr>
          <p:nvPr/>
        </p:nvSpPr>
        <p:spPr>
          <a:xfrm>
            <a:off x="381000" y="3858629"/>
            <a:ext cx="771526" cy="432000"/>
          </a:xfrm>
          <a:prstGeom prst="ellipse">
            <a:avLst/>
          </a:prstGeom>
          <a:noFill/>
          <a:ln w="57150">
            <a:noFill/>
          </a:ln>
          <a:effectLst/>
        </p:spPr>
        <p:txBody>
          <a:bodyPr anchor="ct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sz="2800" b="1" dirty="0">
                <a:solidFill>
                  <a:schemeClr val="accent2"/>
                </a:solidFill>
              </a:rPr>
              <a:t>2.</a:t>
            </a:r>
          </a:p>
        </p:txBody>
      </p:sp>
      <p:sp>
        <p:nvSpPr>
          <p:cNvPr id="11" name="TextBox 10">
            <a:extLst>
              <a:ext uri="{FF2B5EF4-FFF2-40B4-BE49-F238E27FC236}">
                <a16:creationId xmlns:a16="http://schemas.microsoft.com/office/drawing/2014/main" id="{2ADC11F4-3169-4CFC-9626-3AD075132301}"/>
              </a:ext>
            </a:extLst>
          </p:cNvPr>
          <p:cNvSpPr txBox="1"/>
          <p:nvPr/>
        </p:nvSpPr>
        <p:spPr>
          <a:xfrm>
            <a:off x="1047753" y="3858629"/>
            <a:ext cx="10839452" cy="830997"/>
          </a:xfrm>
          <a:prstGeom prst="rect">
            <a:avLst/>
          </a:prstGeom>
          <a:noFill/>
        </p:spPr>
        <p:txBody>
          <a:bodyPr wrap="square">
            <a:spAutoFit/>
          </a:bodyPr>
          <a:lstStyle/>
          <a:p>
            <a:r>
              <a:rPr lang="en-US" sz="1600" dirty="0">
                <a:latin typeface="Graphik Light" panose="020B0403030202060203" pitchFamily="34" charset="0"/>
              </a:rPr>
              <a:t>Codex's performance is very similar between the evaluation on </a:t>
            </a:r>
            <a:r>
              <a:rPr lang="en-US" sz="1600" dirty="0" err="1">
                <a:latin typeface="Graphik Light" panose="020B0403030202060203" pitchFamily="34" charset="0"/>
              </a:rPr>
              <a:t>HumanEval</a:t>
            </a:r>
            <a:r>
              <a:rPr lang="en-US" sz="1600" dirty="0">
                <a:latin typeface="Graphik Light" panose="020B0403030202060203" pitchFamily="34" charset="0"/>
              </a:rPr>
              <a:t> and APPS for k = 1. This demonstrates the robustness of the model that obtains similar metrics when evaluated on two totally independent datasets.</a:t>
            </a:r>
          </a:p>
          <a:p>
            <a:endParaRPr lang="en-US" sz="1600" dirty="0">
              <a:latin typeface="Graphik Light" panose="020B0403030202060203" pitchFamily="34" charset="0"/>
            </a:endParaRPr>
          </a:p>
        </p:txBody>
      </p:sp>
      <p:sp>
        <p:nvSpPr>
          <p:cNvPr id="12" name="Text Placeholder 4">
            <a:extLst>
              <a:ext uri="{FF2B5EF4-FFF2-40B4-BE49-F238E27FC236}">
                <a16:creationId xmlns:a16="http://schemas.microsoft.com/office/drawing/2014/main" id="{6CDC17E8-5205-4BD0-928D-11B58C566636}"/>
              </a:ext>
            </a:extLst>
          </p:cNvPr>
          <p:cNvSpPr txBox="1">
            <a:spLocks/>
          </p:cNvSpPr>
          <p:nvPr/>
        </p:nvSpPr>
        <p:spPr>
          <a:xfrm>
            <a:off x="381000" y="4906715"/>
            <a:ext cx="771527" cy="432000"/>
          </a:xfrm>
          <a:prstGeom prst="ellipse">
            <a:avLst/>
          </a:prstGeom>
          <a:noFill/>
          <a:ln w="57150">
            <a:noFill/>
          </a:ln>
          <a:effectLst/>
        </p:spPr>
        <p:txBody>
          <a:bodyPr anchor="ct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sz="2800" b="1" dirty="0">
                <a:solidFill>
                  <a:schemeClr val="accent2"/>
                </a:solidFill>
              </a:rPr>
              <a:t>3.</a:t>
            </a:r>
          </a:p>
        </p:txBody>
      </p:sp>
      <p:sp>
        <p:nvSpPr>
          <p:cNvPr id="14" name="TextBox 13">
            <a:extLst>
              <a:ext uri="{FF2B5EF4-FFF2-40B4-BE49-F238E27FC236}">
                <a16:creationId xmlns:a16="http://schemas.microsoft.com/office/drawing/2014/main" id="{E17DDEFC-BF2F-47FE-92D8-B838B0C309E0}"/>
              </a:ext>
            </a:extLst>
          </p:cNvPr>
          <p:cNvSpPr txBox="1"/>
          <p:nvPr/>
        </p:nvSpPr>
        <p:spPr>
          <a:xfrm>
            <a:off x="1047752" y="4906715"/>
            <a:ext cx="10801350" cy="1323439"/>
          </a:xfrm>
          <a:prstGeom prst="rect">
            <a:avLst/>
          </a:prstGeom>
          <a:noFill/>
        </p:spPr>
        <p:txBody>
          <a:bodyPr wrap="square">
            <a:spAutoFit/>
          </a:bodyPr>
          <a:lstStyle/>
          <a:p>
            <a:r>
              <a:rPr lang="en-US" sz="1600" dirty="0">
                <a:latin typeface="Graphik Light" panose="020B0403030202060203" pitchFamily="34" charset="0"/>
              </a:rPr>
              <a:t>The </a:t>
            </a:r>
            <a:r>
              <a:rPr lang="en-US" sz="1600" b="1" dirty="0">
                <a:solidFill>
                  <a:schemeClr val="accent2"/>
                </a:solidFill>
              </a:rPr>
              <a:t>elevated success rates </a:t>
            </a:r>
            <a:r>
              <a:rPr lang="en-US" sz="1600" dirty="0">
                <a:latin typeface="Graphik Light" panose="020B0403030202060203" pitchFamily="34" charset="0"/>
              </a:rPr>
              <a:t>and the </a:t>
            </a:r>
            <a:r>
              <a:rPr lang="en-US" sz="1600" b="1" dirty="0">
                <a:solidFill>
                  <a:schemeClr val="accent2"/>
                </a:solidFill>
              </a:rPr>
              <a:t>robustness</a:t>
            </a:r>
            <a:r>
              <a:rPr lang="en-US" sz="1600" dirty="0">
                <a:latin typeface="Graphik Light" panose="020B0403030202060203" pitchFamily="34" charset="0"/>
              </a:rPr>
              <a:t> of the models, especially for K=1 (which is the greatest challenge for the models as it gives only one opportunity to generate the correct code for each of the problems), demonstrate that these solutions have a programming ability that deserves to be taken in consideration in the development of commercial applications.</a:t>
            </a:r>
            <a:r>
              <a:rPr lang="en-US" sz="1600" dirty="0"/>
              <a:t>
</a:t>
            </a:r>
            <a:endParaRPr lang="es-ES" sz="1600" dirty="0"/>
          </a:p>
        </p:txBody>
      </p:sp>
      <p:sp>
        <p:nvSpPr>
          <p:cNvPr id="16" name="TextBox 15">
            <a:extLst>
              <a:ext uri="{FF2B5EF4-FFF2-40B4-BE49-F238E27FC236}">
                <a16:creationId xmlns:a16="http://schemas.microsoft.com/office/drawing/2014/main" id="{FD1DC974-CECE-4532-87C6-4A30ADF79457}"/>
              </a:ext>
            </a:extLst>
          </p:cNvPr>
          <p:cNvSpPr txBox="1"/>
          <p:nvPr/>
        </p:nvSpPr>
        <p:spPr>
          <a:xfrm>
            <a:off x="1447804" y="2173231"/>
            <a:ext cx="8229596" cy="1323439"/>
          </a:xfrm>
          <a:prstGeom prst="rect">
            <a:avLst/>
          </a:prstGeom>
          <a:noFill/>
        </p:spPr>
        <p:txBody>
          <a:bodyPr wrap="square">
            <a:spAutoFit/>
          </a:bodyPr>
          <a:lstStyle/>
          <a:p>
            <a:pPr marL="342900" indent="-342900">
              <a:buFont typeface="Wingdings" panose="05000000000000000000" pitchFamily="2" charset="2"/>
              <a:buChar char="ü"/>
            </a:pPr>
            <a:r>
              <a:rPr lang="en-US" sz="1600" b="1" dirty="0">
                <a:solidFill>
                  <a:schemeClr val="bg1"/>
                </a:solidFill>
              </a:rPr>
              <a:t>72,31% for Python in </a:t>
            </a:r>
            <a:r>
              <a:rPr lang="en-US" sz="1600" b="1" dirty="0" err="1">
                <a:solidFill>
                  <a:schemeClr val="bg1"/>
                </a:solidFill>
              </a:rPr>
              <a:t>HumanEval</a:t>
            </a:r>
            <a:r>
              <a:rPr lang="en-US" sz="1600" b="1" dirty="0">
                <a:solidFill>
                  <a:schemeClr val="bg1"/>
                </a:solidFill>
              </a:rPr>
              <a:t> with Codex and K=100</a:t>
            </a:r>
          </a:p>
          <a:p>
            <a:endParaRPr lang="en-US" sz="1600" b="1" dirty="0">
              <a:solidFill>
                <a:schemeClr val="bg1"/>
              </a:solidFill>
            </a:endParaRPr>
          </a:p>
          <a:p>
            <a:pPr marL="342900" indent="-342900">
              <a:buFont typeface="Wingdings" panose="05000000000000000000" pitchFamily="2" charset="2"/>
              <a:buChar char="ü"/>
            </a:pPr>
            <a:r>
              <a:rPr lang="en-US" sz="1600" b="1" dirty="0">
                <a:solidFill>
                  <a:schemeClr val="bg1"/>
                </a:solidFill>
              </a:rPr>
              <a:t>22,78% ~ 28,81% for Python in APSS and </a:t>
            </a:r>
            <a:r>
              <a:rPr lang="en-US" sz="1600" b="1" dirty="0" err="1">
                <a:solidFill>
                  <a:schemeClr val="bg1"/>
                </a:solidFill>
              </a:rPr>
              <a:t>HumanEval</a:t>
            </a:r>
            <a:r>
              <a:rPr lang="en-US" sz="1600" b="1" dirty="0">
                <a:solidFill>
                  <a:schemeClr val="bg1"/>
                </a:solidFill>
              </a:rPr>
              <a:t> with Codex and K=1</a:t>
            </a:r>
          </a:p>
          <a:p>
            <a:pPr marL="342900" indent="-342900">
              <a:buFont typeface="Wingdings" panose="05000000000000000000" pitchFamily="2" charset="2"/>
              <a:buChar char="ü"/>
            </a:pPr>
            <a:endParaRPr lang="en-US" sz="1600" b="1" dirty="0">
              <a:solidFill>
                <a:schemeClr val="bg1"/>
              </a:solidFill>
            </a:endParaRPr>
          </a:p>
          <a:p>
            <a:pPr marL="342900" indent="-342900">
              <a:buFont typeface="Wingdings" panose="05000000000000000000" pitchFamily="2" charset="2"/>
              <a:buChar char="ü"/>
            </a:pPr>
            <a:r>
              <a:rPr lang="en-US" sz="1600" b="1" dirty="0">
                <a:solidFill>
                  <a:schemeClr val="bg1"/>
                </a:solidFill>
              </a:rPr>
              <a:t>72,1% ~ 93% for SQL on Spider and </a:t>
            </a:r>
            <a:r>
              <a:rPr lang="en-US" sz="1600" b="1" dirty="0" err="1">
                <a:solidFill>
                  <a:schemeClr val="bg1"/>
                </a:solidFill>
              </a:rPr>
              <a:t>WikiSQL</a:t>
            </a:r>
            <a:endParaRPr lang="en-US" sz="1600" b="1" dirty="0">
              <a:solidFill>
                <a:schemeClr val="bg1"/>
              </a:solidFill>
            </a:endParaRPr>
          </a:p>
        </p:txBody>
      </p:sp>
      <p:sp>
        <p:nvSpPr>
          <p:cNvPr id="17" name="Text Placeholder 4">
            <a:extLst>
              <a:ext uri="{FF2B5EF4-FFF2-40B4-BE49-F238E27FC236}">
                <a16:creationId xmlns:a16="http://schemas.microsoft.com/office/drawing/2014/main" id="{A3590CED-350F-4750-9F2C-1128D3137E09}"/>
              </a:ext>
            </a:extLst>
          </p:cNvPr>
          <p:cNvSpPr txBox="1">
            <a:spLocks/>
          </p:cNvSpPr>
          <p:nvPr/>
        </p:nvSpPr>
        <p:spPr>
          <a:xfrm>
            <a:off x="342898" y="1487485"/>
            <a:ext cx="666752" cy="432000"/>
          </a:xfrm>
          <a:prstGeom prst="ellipse">
            <a:avLst/>
          </a:prstGeom>
          <a:noFill/>
          <a:ln w="57150">
            <a:noFill/>
          </a:ln>
          <a:effectLst/>
        </p:spPr>
        <p:txBody>
          <a:bodyPr anchor="ct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sz="2800" b="1" dirty="0">
                <a:solidFill>
                  <a:schemeClr val="accent2"/>
                </a:solidFill>
              </a:rPr>
              <a:t>1.</a:t>
            </a:r>
          </a:p>
        </p:txBody>
      </p:sp>
    </p:spTree>
    <p:extLst>
      <p:ext uri="{BB962C8B-B14F-4D97-AF65-F5344CB8AC3E}">
        <p14:creationId xmlns:p14="http://schemas.microsoft.com/office/powerpoint/2010/main" val="1753757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2E76A75-7CC8-40D6-B122-596AF0E56F35}"/>
              </a:ext>
            </a:extLst>
          </p:cNvPr>
          <p:cNvSpPr/>
          <p:nvPr/>
        </p:nvSpPr>
        <p:spPr>
          <a:xfrm>
            <a:off x="0" y="2194975"/>
            <a:ext cx="12192000" cy="3574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 name="Title 1">
            <a:extLst>
              <a:ext uri="{FF2B5EF4-FFF2-40B4-BE49-F238E27FC236}">
                <a16:creationId xmlns:a16="http://schemas.microsoft.com/office/drawing/2014/main" id="{51F0E9EC-C2FB-4BC8-A865-BCA1AE2DB56E}"/>
              </a:ext>
            </a:extLst>
          </p:cNvPr>
          <p:cNvSpPr>
            <a:spLocks noGrp="1"/>
          </p:cNvSpPr>
          <p:nvPr>
            <p:ph type="title"/>
          </p:nvPr>
        </p:nvSpPr>
        <p:spPr/>
        <p:txBody>
          <a:bodyPr/>
          <a:lstStyle/>
          <a:p>
            <a:r>
              <a:rPr lang="es-ES" dirty="0" err="1"/>
              <a:t>Context</a:t>
            </a:r>
            <a:br>
              <a:rPr lang="es-ES" dirty="0"/>
            </a:br>
            <a:r>
              <a:rPr kumimoji="0" lang="en-US" sz="2800" b="0" i="0" u="none" strike="noStrike" kern="1200" cap="none" spc="0" normalizeH="0" baseline="0" noProof="0" dirty="0">
                <a:ln>
                  <a:noFill/>
                </a:ln>
                <a:solidFill>
                  <a:srgbClr val="A100FF"/>
                </a:solidFill>
                <a:effectLst/>
                <a:uLnTx/>
                <a:uFillTx/>
                <a:latin typeface="Graphik"/>
                <a:ea typeface="+mj-ea"/>
                <a:cs typeface="+mj-cs"/>
              </a:rPr>
              <a:t>Why are we here?</a:t>
            </a:r>
            <a:endParaRPr lang="es-ES" dirty="0"/>
          </a:p>
        </p:txBody>
      </p:sp>
      <p:sp>
        <p:nvSpPr>
          <p:cNvPr id="3" name="Content Placeholder 2">
            <a:extLst>
              <a:ext uri="{FF2B5EF4-FFF2-40B4-BE49-F238E27FC236}">
                <a16:creationId xmlns:a16="http://schemas.microsoft.com/office/drawing/2014/main" id="{B6300F03-3AE9-40ED-AA29-A8C96DA1CC81}"/>
              </a:ext>
            </a:extLst>
          </p:cNvPr>
          <p:cNvSpPr>
            <a:spLocks noGrp="1"/>
          </p:cNvSpPr>
          <p:nvPr>
            <p:ph sz="quarter" idx="10"/>
          </p:nvPr>
        </p:nvSpPr>
        <p:spPr>
          <a:xfrm>
            <a:off x="381001" y="1371601"/>
            <a:ext cx="11430000" cy="861774"/>
          </a:xfrm>
        </p:spPr>
        <p:txBody>
          <a:bodyPr/>
          <a:lstStyle/>
          <a:p>
            <a:r>
              <a:rPr lang="en-US"/>
              <a:t>Current conditions in technology are pushing the industry to find new ways AI can contribute.</a:t>
            </a:r>
          </a:p>
        </p:txBody>
      </p:sp>
      <p:sp>
        <p:nvSpPr>
          <p:cNvPr id="7" name="TextBox 6">
            <a:extLst>
              <a:ext uri="{FF2B5EF4-FFF2-40B4-BE49-F238E27FC236}">
                <a16:creationId xmlns:a16="http://schemas.microsoft.com/office/drawing/2014/main" id="{3BA2E725-CB5F-4256-B20A-97093A91966F}"/>
              </a:ext>
            </a:extLst>
          </p:cNvPr>
          <p:cNvSpPr txBox="1"/>
          <p:nvPr/>
        </p:nvSpPr>
        <p:spPr>
          <a:xfrm>
            <a:off x="380999" y="2722602"/>
            <a:ext cx="4091848" cy="892552"/>
          </a:xfrm>
          <a:prstGeom prst="borderCallout2">
            <a:avLst>
              <a:gd name="adj1" fmla="val 12711"/>
              <a:gd name="adj2" fmla="val 100413"/>
              <a:gd name="adj3" fmla="val 13778"/>
              <a:gd name="adj4" fmla="val 108803"/>
              <a:gd name="adj5" fmla="val 62242"/>
              <a:gd name="adj6" fmla="val 124951"/>
            </a:avLst>
          </a:prstGeom>
          <a:solidFill>
            <a:schemeClr val="accent5">
              <a:lumMod val="20000"/>
              <a:lumOff val="80000"/>
            </a:schemeClr>
          </a:solidFill>
          <a:ln w="19050">
            <a:solidFill>
              <a:schemeClr val="accent5">
                <a:lumMod val="60000"/>
                <a:lumOff val="40000"/>
              </a:schemeClr>
            </a:solidFill>
          </a:ln>
        </p:spPr>
        <p:txBody>
          <a:bodyPr wrap="square">
            <a:spAutoFit/>
          </a:bodyPr>
          <a:lstStyle/>
          <a:p>
            <a:r>
              <a:rPr lang="en-US" sz="1600" b="1"/>
              <a:t>Advanced Models</a:t>
            </a:r>
          </a:p>
          <a:p>
            <a:r>
              <a:rPr lang="en-US" sz="1200">
                <a:latin typeface="Graphik Light" panose="020B0403030202060203" pitchFamily="34" charset="0"/>
              </a:rPr>
              <a:t>Transformers, and specifically GPT-3, had presented huge achievements when it comes to predictable text generation (e.g., chatbots, recipe generation). </a:t>
            </a:r>
          </a:p>
        </p:txBody>
      </p:sp>
      <p:sp>
        <p:nvSpPr>
          <p:cNvPr id="8" name="TextBox 7">
            <a:extLst>
              <a:ext uri="{FF2B5EF4-FFF2-40B4-BE49-F238E27FC236}">
                <a16:creationId xmlns:a16="http://schemas.microsoft.com/office/drawing/2014/main" id="{1C53CF12-32DC-4CED-84EC-F46B76A9EBF0}"/>
              </a:ext>
            </a:extLst>
          </p:cNvPr>
          <p:cNvSpPr txBox="1"/>
          <p:nvPr/>
        </p:nvSpPr>
        <p:spPr>
          <a:xfrm>
            <a:off x="381000" y="4428190"/>
            <a:ext cx="4091848" cy="1077218"/>
          </a:xfrm>
          <a:prstGeom prst="borderCallout2">
            <a:avLst>
              <a:gd name="adj1" fmla="val 58380"/>
              <a:gd name="adj2" fmla="val 100423"/>
              <a:gd name="adj3" fmla="val 57496"/>
              <a:gd name="adj4" fmla="val 111429"/>
              <a:gd name="adj5" fmla="val -12792"/>
              <a:gd name="adj6" fmla="val 126800"/>
            </a:avLst>
          </a:prstGeom>
          <a:solidFill>
            <a:schemeClr val="accent5">
              <a:lumMod val="20000"/>
              <a:lumOff val="80000"/>
            </a:schemeClr>
          </a:solidFill>
          <a:ln w="19050">
            <a:solidFill>
              <a:schemeClr val="accent5">
                <a:lumMod val="60000"/>
                <a:lumOff val="40000"/>
              </a:schemeClr>
            </a:solidFill>
          </a:ln>
        </p:spPr>
        <p:txBody>
          <a:bodyPr wrap="square">
            <a:spAutoFit/>
          </a:bodyPr>
          <a:lstStyle/>
          <a:p>
            <a:r>
              <a:rPr lang="en-US" sz="1600" b="1"/>
              <a:t>Data available</a:t>
            </a:r>
          </a:p>
          <a:p>
            <a:r>
              <a:rPr lang="en-US" sz="1200">
                <a:latin typeface="Graphik Light" panose="020B0403030202060203" pitchFamily="34" charset="0"/>
              </a:rPr>
              <a:t>Million of lines of code are available to be used to adjust Transformers models for generating code. Places like GitHub and Stack Overflow contribute significantly and are continuously growing.</a:t>
            </a:r>
          </a:p>
        </p:txBody>
      </p:sp>
      <p:sp>
        <p:nvSpPr>
          <p:cNvPr id="11" name="TextBox 10">
            <a:extLst>
              <a:ext uri="{FF2B5EF4-FFF2-40B4-BE49-F238E27FC236}">
                <a16:creationId xmlns:a16="http://schemas.microsoft.com/office/drawing/2014/main" id="{50DE3809-8547-4C4F-8123-4D3E100B2FFE}"/>
              </a:ext>
            </a:extLst>
          </p:cNvPr>
          <p:cNvSpPr txBox="1"/>
          <p:nvPr/>
        </p:nvSpPr>
        <p:spPr>
          <a:xfrm>
            <a:off x="7566653" y="4177074"/>
            <a:ext cx="4091849" cy="892552"/>
          </a:xfrm>
          <a:prstGeom prst="borderCallout2">
            <a:avLst>
              <a:gd name="adj1" fmla="val 74070"/>
              <a:gd name="adj2" fmla="val 377"/>
              <a:gd name="adj3" fmla="val 70409"/>
              <a:gd name="adj4" fmla="val -12972"/>
              <a:gd name="adj5" fmla="val 22605"/>
              <a:gd name="adj6" fmla="val -25758"/>
            </a:avLst>
          </a:prstGeom>
          <a:solidFill>
            <a:schemeClr val="accent5">
              <a:lumMod val="20000"/>
              <a:lumOff val="80000"/>
            </a:schemeClr>
          </a:solidFill>
          <a:ln w="19050">
            <a:solidFill>
              <a:schemeClr val="accent5">
                <a:lumMod val="60000"/>
                <a:lumOff val="40000"/>
              </a:schemeClr>
            </a:solidFill>
          </a:ln>
        </p:spPr>
        <p:txBody>
          <a:bodyPr wrap="square">
            <a:spAutoFit/>
          </a:bodyPr>
          <a:lstStyle/>
          <a:p>
            <a:r>
              <a:rPr lang="en-US" sz="1600" b="1"/>
              <a:t>Old challenges</a:t>
            </a:r>
          </a:p>
          <a:p>
            <a:r>
              <a:rPr lang="en-US" sz="1200">
                <a:latin typeface="Graphik Light" panose="020B0403030202060203" pitchFamily="34" charset="0"/>
              </a:rPr>
              <a:t>Programming languages are evolving but legacy systems remain relevant and still require development and maintenance, e.g.: Mainframe</a:t>
            </a:r>
          </a:p>
        </p:txBody>
      </p:sp>
      <p:sp>
        <p:nvSpPr>
          <p:cNvPr id="12" name="TextBox 11">
            <a:extLst>
              <a:ext uri="{FF2B5EF4-FFF2-40B4-BE49-F238E27FC236}">
                <a16:creationId xmlns:a16="http://schemas.microsoft.com/office/drawing/2014/main" id="{187DEC92-74D8-4F8F-835C-6B96DF84B9D6}"/>
              </a:ext>
            </a:extLst>
          </p:cNvPr>
          <p:cNvSpPr txBox="1"/>
          <p:nvPr/>
        </p:nvSpPr>
        <p:spPr>
          <a:xfrm>
            <a:off x="7566653" y="2376126"/>
            <a:ext cx="4091850" cy="892552"/>
          </a:xfrm>
          <a:prstGeom prst="borderCallout2">
            <a:avLst>
              <a:gd name="adj1" fmla="val 16761"/>
              <a:gd name="adj2" fmla="val -94"/>
              <a:gd name="adj3" fmla="val 18930"/>
              <a:gd name="adj4" fmla="val -10214"/>
              <a:gd name="adj5" fmla="val 125464"/>
              <a:gd name="adj6" fmla="val -24445"/>
            </a:avLst>
          </a:prstGeom>
          <a:solidFill>
            <a:schemeClr val="accent5">
              <a:lumMod val="20000"/>
              <a:lumOff val="80000"/>
            </a:schemeClr>
          </a:solidFill>
          <a:ln w="19050">
            <a:solidFill>
              <a:schemeClr val="accent5">
                <a:lumMod val="60000"/>
                <a:lumOff val="40000"/>
              </a:schemeClr>
            </a:solidFill>
          </a:ln>
        </p:spPr>
        <p:txBody>
          <a:bodyPr wrap="square">
            <a:spAutoFit/>
          </a:bodyPr>
          <a:lstStyle/>
          <a:p>
            <a:r>
              <a:rPr lang="en-US" sz="1600" b="1"/>
              <a:t>Lack of skilled resources</a:t>
            </a:r>
          </a:p>
          <a:p>
            <a:r>
              <a:rPr lang="en-US" sz="1200">
                <a:latin typeface="Graphik Light" panose="020B0403030202060203" pitchFamily="34" charset="0"/>
              </a:rPr>
              <a:t>As digital transformation progress, companies are struggling to satisfy their needs in terms of human resources</a:t>
            </a:r>
          </a:p>
        </p:txBody>
      </p:sp>
      <p:sp>
        <p:nvSpPr>
          <p:cNvPr id="13" name="Oval 12">
            <a:extLst>
              <a:ext uri="{FF2B5EF4-FFF2-40B4-BE49-F238E27FC236}">
                <a16:creationId xmlns:a16="http://schemas.microsoft.com/office/drawing/2014/main" id="{0F9E8878-B022-40CD-BCE2-0DF011B5F2AD}"/>
              </a:ext>
            </a:extLst>
          </p:cNvPr>
          <p:cNvSpPr/>
          <p:nvPr/>
        </p:nvSpPr>
        <p:spPr>
          <a:xfrm>
            <a:off x="5322697" y="3059429"/>
            <a:ext cx="1546605" cy="1546605"/>
          </a:xfrm>
          <a:prstGeom prst="ellipse">
            <a:avLst/>
          </a:prstGeom>
          <a:solidFill>
            <a:schemeClr val="accent2"/>
          </a:solidFill>
          <a:ln w="76200">
            <a:solidFill>
              <a:schemeClr val="bg1"/>
            </a:solidFill>
          </a:ln>
          <a:effectLst>
            <a:outerShdw blurRad="2921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 b="1" err="1"/>
              <a:t>Why</a:t>
            </a:r>
            <a:r>
              <a:rPr lang="es-ES" b="1"/>
              <a:t> are </a:t>
            </a:r>
            <a:r>
              <a:rPr lang="es-ES" b="1" err="1"/>
              <a:t>we</a:t>
            </a:r>
            <a:r>
              <a:rPr lang="es-ES" b="1"/>
              <a:t> </a:t>
            </a:r>
            <a:r>
              <a:rPr lang="es-ES" b="1" err="1"/>
              <a:t>here</a:t>
            </a:r>
            <a:r>
              <a:rPr lang="es-ES" b="1"/>
              <a:t>?</a:t>
            </a:r>
          </a:p>
        </p:txBody>
      </p:sp>
      <p:sp>
        <p:nvSpPr>
          <p:cNvPr id="14" name="TextBox 13">
            <a:extLst>
              <a:ext uri="{FF2B5EF4-FFF2-40B4-BE49-F238E27FC236}">
                <a16:creationId xmlns:a16="http://schemas.microsoft.com/office/drawing/2014/main" id="{175A766E-C6B9-4D7B-8746-82FB59F27788}"/>
              </a:ext>
            </a:extLst>
          </p:cNvPr>
          <p:cNvSpPr txBox="1"/>
          <p:nvPr/>
        </p:nvSpPr>
        <p:spPr>
          <a:xfrm>
            <a:off x="5155017" y="2071037"/>
            <a:ext cx="1881963" cy="270025"/>
          </a:xfrm>
          <a:prstGeom prst="rect">
            <a:avLst/>
          </a:prstGeom>
          <a:solidFill>
            <a:schemeClr val="bg1"/>
          </a:solidFill>
          <a:ln>
            <a:solidFill>
              <a:schemeClr val="accent5">
                <a:lumMod val="60000"/>
                <a:lumOff val="40000"/>
              </a:schemeClr>
            </a:solidFill>
          </a:ln>
        </p:spPr>
        <p:txBody>
          <a:bodyPr wrap="none" lIns="0" tIns="0" rIns="0" bIns="0" rtlCol="0" anchor="ctr">
            <a:noAutofit/>
          </a:bodyPr>
          <a:lstStyle/>
          <a:p>
            <a:pPr algn="ctr" defTabSz="228600"/>
            <a:r>
              <a:rPr lang="es-ES" sz="1400" b="1" noProof="0">
                <a:solidFill>
                  <a:schemeClr val="accent5">
                    <a:lumMod val="50000"/>
                  </a:schemeClr>
                </a:solidFill>
              </a:rPr>
              <a:t>MOTIVATIONS</a:t>
            </a:r>
          </a:p>
        </p:txBody>
      </p:sp>
    </p:spTree>
    <p:extLst>
      <p:ext uri="{BB962C8B-B14F-4D97-AF65-F5344CB8AC3E}">
        <p14:creationId xmlns:p14="http://schemas.microsoft.com/office/powerpoint/2010/main" val="937913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C82F-8372-4199-BA4D-AD919DD76C3D}"/>
              </a:ext>
            </a:extLst>
          </p:cNvPr>
          <p:cNvSpPr>
            <a:spLocks noGrp="1"/>
          </p:cNvSpPr>
          <p:nvPr>
            <p:ph type="title"/>
          </p:nvPr>
        </p:nvSpPr>
        <p:spPr>
          <a:xfrm>
            <a:off x="381000" y="381000"/>
            <a:ext cx="11430000" cy="828675"/>
          </a:xfrm>
        </p:spPr>
        <p:txBody>
          <a:bodyPr/>
          <a:lstStyle/>
          <a:p>
            <a:r>
              <a:rPr lang="en-US" b="1" dirty="0"/>
              <a:t>Definition</a:t>
            </a:r>
            <a:br>
              <a:rPr lang="en-US" b="1" dirty="0"/>
            </a:br>
            <a:r>
              <a:rPr lang="en-US" sz="2800" b="0" dirty="0">
                <a:solidFill>
                  <a:schemeClr val="accent1"/>
                </a:solidFill>
              </a:rPr>
              <a:t>What is AI Pair Programming?</a:t>
            </a:r>
          </a:p>
        </p:txBody>
      </p:sp>
      <p:grpSp>
        <p:nvGrpSpPr>
          <p:cNvPr id="17" name="Group 16">
            <a:extLst>
              <a:ext uri="{FF2B5EF4-FFF2-40B4-BE49-F238E27FC236}">
                <a16:creationId xmlns:a16="http://schemas.microsoft.com/office/drawing/2014/main" id="{E10EE6A4-1E82-43A0-B6BA-35EC0468B637}"/>
              </a:ext>
            </a:extLst>
          </p:cNvPr>
          <p:cNvGrpSpPr/>
          <p:nvPr/>
        </p:nvGrpSpPr>
        <p:grpSpPr>
          <a:xfrm>
            <a:off x="490215" y="3923126"/>
            <a:ext cx="1410896" cy="195999"/>
            <a:chOff x="6715126" y="1806076"/>
            <a:chExt cx="2286000" cy="266700"/>
          </a:xfrm>
        </p:grpSpPr>
        <p:sp>
          <p:nvSpPr>
            <p:cNvPr id="4" name="Rectangle: Rounded Corners 3">
              <a:extLst>
                <a:ext uri="{FF2B5EF4-FFF2-40B4-BE49-F238E27FC236}">
                  <a16:creationId xmlns:a16="http://schemas.microsoft.com/office/drawing/2014/main" id="{F86FCDC9-DE46-41D5-A29B-E6F57CE5616A}"/>
                </a:ext>
              </a:extLst>
            </p:cNvPr>
            <p:cNvSpPr/>
            <p:nvPr/>
          </p:nvSpPr>
          <p:spPr>
            <a:xfrm>
              <a:off x="6715126" y="1806076"/>
              <a:ext cx="1600200" cy="266700"/>
            </a:xfrm>
            <a:prstGeom prst="roundRect">
              <a:avLst/>
            </a:prstGeom>
            <a:noFill/>
            <a:ln w="38100">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a:endParaRPr lang="es-ES" sz="1600" err="1"/>
            </a:p>
          </p:txBody>
        </p:sp>
        <p:sp>
          <p:nvSpPr>
            <p:cNvPr id="5" name="Rectangle: Rounded Corners 4">
              <a:extLst>
                <a:ext uri="{FF2B5EF4-FFF2-40B4-BE49-F238E27FC236}">
                  <a16:creationId xmlns:a16="http://schemas.microsoft.com/office/drawing/2014/main" id="{09B33047-A8F5-47DD-8D74-CF9C169BDB60}"/>
                </a:ext>
              </a:extLst>
            </p:cNvPr>
            <p:cNvSpPr/>
            <p:nvPr/>
          </p:nvSpPr>
          <p:spPr>
            <a:xfrm>
              <a:off x="8442326" y="1806076"/>
              <a:ext cx="558800" cy="266700"/>
            </a:xfrm>
            <a:prstGeom prst="roundRect">
              <a:avLst/>
            </a:prstGeom>
            <a:solidFill>
              <a:schemeClr val="tx1">
                <a:lumMod val="65000"/>
                <a:lumOff val="35000"/>
              </a:schemeClr>
            </a:solidFill>
            <a:ln w="38100">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a:endParaRPr lang="es-ES" sz="1600" err="1"/>
            </a:p>
          </p:txBody>
        </p:sp>
      </p:grpSp>
      <p:grpSp>
        <p:nvGrpSpPr>
          <p:cNvPr id="18" name="Group 17">
            <a:extLst>
              <a:ext uri="{FF2B5EF4-FFF2-40B4-BE49-F238E27FC236}">
                <a16:creationId xmlns:a16="http://schemas.microsoft.com/office/drawing/2014/main" id="{CAB9C03E-B705-4A58-95F8-F1CC016E6E17}"/>
              </a:ext>
            </a:extLst>
          </p:cNvPr>
          <p:cNvGrpSpPr/>
          <p:nvPr/>
        </p:nvGrpSpPr>
        <p:grpSpPr>
          <a:xfrm>
            <a:off x="3255272" y="3923126"/>
            <a:ext cx="2486703" cy="195999"/>
            <a:chOff x="6715126" y="2819399"/>
            <a:chExt cx="4029074" cy="266700"/>
          </a:xfrm>
          <a:noFill/>
        </p:grpSpPr>
        <p:sp>
          <p:nvSpPr>
            <p:cNvPr id="6" name="Rectangle: Rounded Corners 5">
              <a:extLst>
                <a:ext uri="{FF2B5EF4-FFF2-40B4-BE49-F238E27FC236}">
                  <a16:creationId xmlns:a16="http://schemas.microsoft.com/office/drawing/2014/main" id="{C837BA9E-7316-42EF-8BFA-F6A649EB95DF}"/>
                </a:ext>
              </a:extLst>
            </p:cNvPr>
            <p:cNvSpPr/>
            <p:nvPr/>
          </p:nvSpPr>
          <p:spPr>
            <a:xfrm>
              <a:off x="6715126" y="2819399"/>
              <a:ext cx="1600200" cy="266700"/>
            </a:xfrm>
            <a:prstGeom prst="roundRect">
              <a:avLst/>
            </a:prstGeom>
            <a:grpFill/>
            <a:ln w="38100">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a:endParaRPr lang="es-ES" sz="1600" err="1"/>
            </a:p>
          </p:txBody>
        </p:sp>
        <p:sp>
          <p:nvSpPr>
            <p:cNvPr id="8" name="Rectangle: Rounded Corners 7">
              <a:extLst>
                <a:ext uri="{FF2B5EF4-FFF2-40B4-BE49-F238E27FC236}">
                  <a16:creationId xmlns:a16="http://schemas.microsoft.com/office/drawing/2014/main" id="{AB4ED0A5-F7D7-4059-85FD-51A7DB59AC99}"/>
                </a:ext>
              </a:extLst>
            </p:cNvPr>
            <p:cNvSpPr/>
            <p:nvPr/>
          </p:nvSpPr>
          <p:spPr>
            <a:xfrm>
              <a:off x="8442326" y="2819399"/>
              <a:ext cx="2301874" cy="266700"/>
            </a:xfrm>
            <a:prstGeom prst="roundRect">
              <a:avLst/>
            </a:prstGeom>
            <a:solidFill>
              <a:schemeClr val="tx1">
                <a:lumMod val="65000"/>
                <a:lumOff val="35000"/>
              </a:schemeClr>
            </a:solidFill>
            <a:ln w="38100">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a:endParaRPr lang="es-ES" sz="1600" err="1"/>
            </a:p>
          </p:txBody>
        </p:sp>
      </p:grpSp>
      <p:grpSp>
        <p:nvGrpSpPr>
          <p:cNvPr id="19" name="Group 18">
            <a:extLst>
              <a:ext uri="{FF2B5EF4-FFF2-40B4-BE49-F238E27FC236}">
                <a16:creationId xmlns:a16="http://schemas.microsoft.com/office/drawing/2014/main" id="{E31CC738-592D-475A-8D55-FC0CCF45D018}"/>
              </a:ext>
            </a:extLst>
          </p:cNvPr>
          <p:cNvGrpSpPr/>
          <p:nvPr/>
        </p:nvGrpSpPr>
        <p:grpSpPr>
          <a:xfrm>
            <a:off x="6339422" y="3992122"/>
            <a:ext cx="1512000" cy="1612286"/>
            <a:chOff x="6715123" y="3832720"/>
            <a:chExt cx="2454578" cy="2171700"/>
          </a:xfrm>
        </p:grpSpPr>
        <p:sp>
          <p:nvSpPr>
            <p:cNvPr id="9" name="Rectangle: Rounded Corners 8">
              <a:extLst>
                <a:ext uri="{FF2B5EF4-FFF2-40B4-BE49-F238E27FC236}">
                  <a16:creationId xmlns:a16="http://schemas.microsoft.com/office/drawing/2014/main" id="{38F56C7C-D2EC-4D5A-B94F-9CB491827D27}"/>
                </a:ext>
              </a:extLst>
            </p:cNvPr>
            <p:cNvSpPr/>
            <p:nvPr/>
          </p:nvSpPr>
          <p:spPr>
            <a:xfrm>
              <a:off x="6715126" y="3832720"/>
              <a:ext cx="1600200" cy="266700"/>
            </a:xfrm>
            <a:prstGeom prst="roundRect">
              <a:avLst/>
            </a:prstGeom>
            <a:noFill/>
            <a:ln w="38100">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a:endParaRPr lang="es-ES" sz="1600" err="1"/>
            </a:p>
          </p:txBody>
        </p:sp>
        <p:sp>
          <p:nvSpPr>
            <p:cNvPr id="11" name="Rectangle: Rounded Corners 10">
              <a:extLst>
                <a:ext uri="{FF2B5EF4-FFF2-40B4-BE49-F238E27FC236}">
                  <a16:creationId xmlns:a16="http://schemas.microsoft.com/office/drawing/2014/main" id="{3A69B2A5-243C-4F1E-97E8-61E0E4F5F8FF}"/>
                </a:ext>
              </a:extLst>
            </p:cNvPr>
            <p:cNvSpPr/>
            <p:nvPr/>
          </p:nvSpPr>
          <p:spPr>
            <a:xfrm>
              <a:off x="6715125" y="4315320"/>
              <a:ext cx="1600199" cy="266700"/>
            </a:xfrm>
            <a:prstGeom prst="roundRect">
              <a:avLst/>
            </a:prstGeom>
            <a:solidFill>
              <a:schemeClr val="tx1">
                <a:lumMod val="65000"/>
                <a:lumOff val="35000"/>
              </a:schemeClr>
            </a:solidFill>
            <a:ln w="38100">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a:endParaRPr lang="es-ES" sz="1600" err="1"/>
            </a:p>
          </p:txBody>
        </p:sp>
        <p:sp>
          <p:nvSpPr>
            <p:cNvPr id="12" name="Rectangle: Rounded Corners 11">
              <a:extLst>
                <a:ext uri="{FF2B5EF4-FFF2-40B4-BE49-F238E27FC236}">
                  <a16:creationId xmlns:a16="http://schemas.microsoft.com/office/drawing/2014/main" id="{7EBBBA92-3942-4811-A4D9-2A070F8F1609}"/>
                </a:ext>
              </a:extLst>
            </p:cNvPr>
            <p:cNvSpPr/>
            <p:nvPr/>
          </p:nvSpPr>
          <p:spPr>
            <a:xfrm>
              <a:off x="6715126" y="4785220"/>
              <a:ext cx="2019300" cy="266700"/>
            </a:xfrm>
            <a:prstGeom prst="roundRect">
              <a:avLst/>
            </a:prstGeom>
            <a:solidFill>
              <a:schemeClr val="tx1">
                <a:lumMod val="65000"/>
                <a:lumOff val="35000"/>
              </a:schemeClr>
            </a:solidFill>
            <a:ln w="38100">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a:endParaRPr lang="es-ES" sz="1600" err="1"/>
            </a:p>
          </p:txBody>
        </p:sp>
        <p:sp>
          <p:nvSpPr>
            <p:cNvPr id="13" name="Rectangle: Rounded Corners 12">
              <a:extLst>
                <a:ext uri="{FF2B5EF4-FFF2-40B4-BE49-F238E27FC236}">
                  <a16:creationId xmlns:a16="http://schemas.microsoft.com/office/drawing/2014/main" id="{7650DD66-890C-48D9-8716-10BA4188A34F}"/>
                </a:ext>
              </a:extLst>
            </p:cNvPr>
            <p:cNvSpPr/>
            <p:nvPr/>
          </p:nvSpPr>
          <p:spPr>
            <a:xfrm>
              <a:off x="6715126" y="5267820"/>
              <a:ext cx="1600200" cy="266700"/>
            </a:xfrm>
            <a:prstGeom prst="roundRect">
              <a:avLst/>
            </a:prstGeom>
            <a:solidFill>
              <a:schemeClr val="tx1">
                <a:lumMod val="65000"/>
                <a:lumOff val="35000"/>
              </a:schemeClr>
            </a:solidFill>
            <a:ln w="38100">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a:endParaRPr lang="es-ES" sz="1600" err="1"/>
            </a:p>
          </p:txBody>
        </p:sp>
        <p:sp>
          <p:nvSpPr>
            <p:cNvPr id="22" name="Rectangle: Rounded Corners 21">
              <a:extLst>
                <a:ext uri="{FF2B5EF4-FFF2-40B4-BE49-F238E27FC236}">
                  <a16:creationId xmlns:a16="http://schemas.microsoft.com/office/drawing/2014/main" id="{91DACBE3-0EFF-414D-9229-CC64499C2A27}"/>
                </a:ext>
              </a:extLst>
            </p:cNvPr>
            <p:cNvSpPr/>
            <p:nvPr/>
          </p:nvSpPr>
          <p:spPr>
            <a:xfrm>
              <a:off x="6715123" y="5737720"/>
              <a:ext cx="2454578" cy="266700"/>
            </a:xfrm>
            <a:prstGeom prst="roundRect">
              <a:avLst/>
            </a:prstGeom>
            <a:solidFill>
              <a:schemeClr val="tx1">
                <a:lumMod val="65000"/>
                <a:lumOff val="35000"/>
              </a:schemeClr>
            </a:solidFill>
            <a:ln w="38100">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tIns="91440" bIns="91440" rtlCol="0" anchor="ctr"/>
            <a:lstStyle/>
            <a:p>
              <a:pPr algn="ctr"/>
              <a:endParaRPr lang="es-ES" sz="1600" err="1"/>
            </a:p>
          </p:txBody>
        </p:sp>
      </p:grpSp>
      <p:sp>
        <p:nvSpPr>
          <p:cNvPr id="14" name="TextBox 13">
            <a:extLst>
              <a:ext uri="{FF2B5EF4-FFF2-40B4-BE49-F238E27FC236}">
                <a16:creationId xmlns:a16="http://schemas.microsoft.com/office/drawing/2014/main" id="{240A72A1-C6D0-4BE6-9326-0F0BE0BB4CA5}"/>
              </a:ext>
            </a:extLst>
          </p:cNvPr>
          <p:cNvSpPr txBox="1"/>
          <p:nvPr/>
        </p:nvSpPr>
        <p:spPr>
          <a:xfrm>
            <a:off x="452797" y="3592470"/>
            <a:ext cx="2896632" cy="298187"/>
          </a:xfrm>
          <a:prstGeom prst="rect">
            <a:avLst/>
          </a:prstGeom>
          <a:noFill/>
        </p:spPr>
        <p:txBody>
          <a:bodyPr wrap="square" lIns="0" tIns="0" rIns="0" bIns="0" rtlCol="0">
            <a:noAutofit/>
          </a:bodyPr>
          <a:lstStyle/>
          <a:p>
            <a:pPr algn="l" defTabSz="228600">
              <a:spcAft>
                <a:spcPts val="1200"/>
              </a:spcAft>
            </a:pPr>
            <a:r>
              <a:rPr lang="en-US" sz="1600" b="1"/>
              <a:t>Token</a:t>
            </a:r>
            <a:r>
              <a:rPr lang="en-US" sz="1600"/>
              <a:t> completion</a:t>
            </a:r>
            <a:endParaRPr lang="en-US" sz="1600" b="1">
              <a:solidFill>
                <a:schemeClr val="accent1"/>
              </a:solidFill>
            </a:endParaRPr>
          </a:p>
        </p:txBody>
      </p:sp>
      <p:sp>
        <p:nvSpPr>
          <p:cNvPr id="15" name="TextBox 14">
            <a:extLst>
              <a:ext uri="{FF2B5EF4-FFF2-40B4-BE49-F238E27FC236}">
                <a16:creationId xmlns:a16="http://schemas.microsoft.com/office/drawing/2014/main" id="{C170514C-3BB0-475C-9DB1-6F9124A410E7}"/>
              </a:ext>
            </a:extLst>
          </p:cNvPr>
          <p:cNvSpPr txBox="1"/>
          <p:nvPr/>
        </p:nvSpPr>
        <p:spPr>
          <a:xfrm>
            <a:off x="3263165" y="3592469"/>
            <a:ext cx="2896633" cy="266581"/>
          </a:xfrm>
          <a:prstGeom prst="rect">
            <a:avLst/>
          </a:prstGeom>
          <a:noFill/>
        </p:spPr>
        <p:txBody>
          <a:bodyPr wrap="square" lIns="0" tIns="0" rIns="0" bIns="0" rtlCol="0">
            <a:noAutofit/>
          </a:bodyPr>
          <a:lstStyle/>
          <a:p>
            <a:pPr algn="l" defTabSz="228600">
              <a:spcAft>
                <a:spcPts val="1200"/>
              </a:spcAft>
            </a:pPr>
            <a:r>
              <a:rPr lang="en-US" sz="1600" b="1"/>
              <a:t>Line</a:t>
            </a:r>
            <a:r>
              <a:rPr lang="en-US" sz="1600"/>
              <a:t> completion</a:t>
            </a:r>
            <a:endParaRPr lang="en-US" sz="1600" b="1">
              <a:solidFill>
                <a:schemeClr val="accent1"/>
              </a:solidFill>
            </a:endParaRPr>
          </a:p>
        </p:txBody>
      </p:sp>
      <p:sp>
        <p:nvSpPr>
          <p:cNvPr id="16" name="TextBox 15">
            <a:extLst>
              <a:ext uri="{FF2B5EF4-FFF2-40B4-BE49-F238E27FC236}">
                <a16:creationId xmlns:a16="http://schemas.microsoft.com/office/drawing/2014/main" id="{3BAEDDE0-5942-44E8-A00B-3E9FD19A0E5D}"/>
              </a:ext>
            </a:extLst>
          </p:cNvPr>
          <p:cNvSpPr txBox="1"/>
          <p:nvPr/>
        </p:nvSpPr>
        <p:spPr>
          <a:xfrm>
            <a:off x="6178324" y="3567400"/>
            <a:ext cx="5567916" cy="616945"/>
          </a:xfrm>
          <a:prstGeom prst="rect">
            <a:avLst/>
          </a:prstGeom>
          <a:noFill/>
        </p:spPr>
        <p:txBody>
          <a:bodyPr wrap="square" lIns="0" tIns="0" rIns="0" bIns="0" rtlCol="0">
            <a:noAutofit/>
          </a:bodyPr>
          <a:lstStyle/>
          <a:p>
            <a:pPr algn="l" defTabSz="228600">
              <a:spcAft>
                <a:spcPts val="1200"/>
              </a:spcAft>
            </a:pPr>
            <a:r>
              <a:rPr lang="en-US" sz="1600" b="1"/>
              <a:t>Functionality</a:t>
            </a:r>
            <a:r>
              <a:rPr lang="en-US" sz="1600"/>
              <a:t> generation</a:t>
            </a:r>
            <a:endParaRPr lang="en-US" sz="1600" b="1">
              <a:solidFill>
                <a:schemeClr val="accent1"/>
              </a:solidFill>
            </a:endParaRPr>
          </a:p>
        </p:txBody>
      </p:sp>
      <p:sp>
        <p:nvSpPr>
          <p:cNvPr id="3" name="TextBox 2">
            <a:extLst>
              <a:ext uri="{FF2B5EF4-FFF2-40B4-BE49-F238E27FC236}">
                <a16:creationId xmlns:a16="http://schemas.microsoft.com/office/drawing/2014/main" id="{41AF1FA3-5762-49B9-8EBC-682168A8A9E7}"/>
              </a:ext>
            </a:extLst>
          </p:cNvPr>
          <p:cNvSpPr txBox="1"/>
          <p:nvPr/>
        </p:nvSpPr>
        <p:spPr>
          <a:xfrm>
            <a:off x="388995" y="3068150"/>
            <a:ext cx="5601588" cy="360850"/>
          </a:xfrm>
          <a:prstGeom prst="rect">
            <a:avLst/>
          </a:prstGeom>
          <a:solidFill>
            <a:srgbClr val="7030A0"/>
          </a:solidFill>
        </p:spPr>
        <p:txBody>
          <a:bodyPr wrap="square" lIns="108000" tIns="72000" rIns="108000" bIns="72000" rtlCol="0">
            <a:spAutoFit/>
          </a:bodyPr>
          <a:lstStyle/>
          <a:p>
            <a:pPr algn="l" defTabSz="228600">
              <a:spcAft>
                <a:spcPts val="1200"/>
              </a:spcAft>
            </a:pPr>
            <a:r>
              <a:rPr lang="en-US" sz="1400" b="1">
                <a:solidFill>
                  <a:schemeClr val="bg1"/>
                </a:solidFill>
              </a:rPr>
              <a:t>Code to code autocompletion</a:t>
            </a:r>
          </a:p>
        </p:txBody>
      </p:sp>
      <p:sp>
        <p:nvSpPr>
          <p:cNvPr id="21" name="Content Placeholder 2">
            <a:extLst>
              <a:ext uri="{FF2B5EF4-FFF2-40B4-BE49-F238E27FC236}">
                <a16:creationId xmlns:a16="http://schemas.microsoft.com/office/drawing/2014/main" id="{8E233381-EA78-4E11-8546-20A41ECAF2DC}"/>
              </a:ext>
            </a:extLst>
          </p:cNvPr>
          <p:cNvSpPr>
            <a:spLocks noGrp="1"/>
          </p:cNvSpPr>
          <p:nvPr>
            <p:ph sz="quarter" idx="10"/>
          </p:nvPr>
        </p:nvSpPr>
        <p:spPr>
          <a:xfrm>
            <a:off x="381001" y="1371601"/>
            <a:ext cx="11430000" cy="701894"/>
          </a:xfrm>
        </p:spPr>
        <p:txBody>
          <a:bodyPr/>
          <a:lstStyle/>
          <a:p>
            <a:r>
              <a:rPr lang="en-US" b="1"/>
              <a:t>AI Pair programming </a:t>
            </a:r>
            <a:r>
              <a:rPr lang="en-US"/>
              <a:t>can assist in software design, implementation, and verification. </a:t>
            </a:r>
          </a:p>
          <a:p>
            <a:r>
              <a:rPr lang="en-US" b="1"/>
              <a:t>It’</a:t>
            </a:r>
            <a:r>
              <a:rPr lang="en-US" sz="2000" b="1"/>
              <a:t>s enlisting AI as a collaborator</a:t>
            </a:r>
            <a:r>
              <a:rPr lang="en-US"/>
              <a:t>. </a:t>
            </a:r>
            <a:r>
              <a:rPr lang="en-US" sz="2000"/>
              <a:t>The goal isn’t to replace programmers, but to make programmers better, to work in ways that are faster and more effective.</a:t>
            </a:r>
          </a:p>
        </p:txBody>
      </p:sp>
      <p:sp>
        <p:nvSpPr>
          <p:cNvPr id="7" name="Rectangle 6">
            <a:extLst>
              <a:ext uri="{FF2B5EF4-FFF2-40B4-BE49-F238E27FC236}">
                <a16:creationId xmlns:a16="http://schemas.microsoft.com/office/drawing/2014/main" id="{64AA0650-2DA4-4467-B96B-EBB7590CF51C}"/>
              </a:ext>
            </a:extLst>
          </p:cNvPr>
          <p:cNvSpPr/>
          <p:nvPr/>
        </p:nvSpPr>
        <p:spPr>
          <a:xfrm>
            <a:off x="452795" y="4273491"/>
            <a:ext cx="2511158" cy="1519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a:solidFill>
                  <a:sysClr val="windowText" lastClr="000000"/>
                </a:solidFill>
                <a:latin typeface="Graphik Light" panose="020B0403030202060203" pitchFamily="34" charset="0"/>
              </a:rPr>
              <a:t>This is the most basic approach and </a:t>
            </a:r>
            <a:r>
              <a:rPr lang="en-US" sz="1200">
                <a:solidFill>
                  <a:schemeClr val="tx1"/>
                </a:solidFill>
                <a:latin typeface="Graphik Light" panose="020B0403030202060203" pitchFamily="34" charset="0"/>
              </a:rPr>
              <a:t>predicts what the token next would be </a:t>
            </a:r>
            <a:r>
              <a:rPr lang="en-US" sz="1200" noProof="0">
                <a:solidFill>
                  <a:schemeClr val="tx1"/>
                </a:solidFill>
                <a:latin typeface="Graphik Light" panose="020B0403030202060203" pitchFamily="34" charset="0"/>
              </a:rPr>
              <a:t>considering the </a:t>
            </a:r>
            <a:r>
              <a:rPr lang="en-US" sz="1200" b="1" noProof="0">
                <a:solidFill>
                  <a:schemeClr val="tx1"/>
                </a:solidFill>
                <a:latin typeface="Graphik Light" panose="020B0403030202060203" pitchFamily="34" charset="0"/>
              </a:rPr>
              <a:t>variables and the context</a:t>
            </a:r>
            <a:r>
              <a:rPr lang="en-US" sz="1200" noProof="0">
                <a:solidFill>
                  <a:schemeClr val="tx1"/>
                </a:solidFill>
                <a:latin typeface="Graphik Light" panose="020B0403030202060203" pitchFamily="34" charset="0"/>
              </a:rPr>
              <a:t> of previously written code. </a:t>
            </a:r>
            <a:endParaRPr lang="en-US" sz="1200">
              <a:solidFill>
                <a:schemeClr val="tx1"/>
              </a:solidFill>
              <a:latin typeface="Graphik Light" panose="020B0403030202060203" pitchFamily="34" charset="0"/>
            </a:endParaRPr>
          </a:p>
        </p:txBody>
      </p:sp>
      <p:sp>
        <p:nvSpPr>
          <p:cNvPr id="24" name="Rectangle 23">
            <a:extLst>
              <a:ext uri="{FF2B5EF4-FFF2-40B4-BE49-F238E27FC236}">
                <a16:creationId xmlns:a16="http://schemas.microsoft.com/office/drawing/2014/main" id="{D83E7EE2-607C-4169-B261-4F7DC1FA83D0}"/>
              </a:ext>
            </a:extLst>
          </p:cNvPr>
          <p:cNvSpPr/>
          <p:nvPr/>
        </p:nvSpPr>
        <p:spPr>
          <a:xfrm>
            <a:off x="3230817" y="4273491"/>
            <a:ext cx="2511158" cy="1519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a:solidFill>
                  <a:sysClr val="windowText" lastClr="000000"/>
                </a:solidFill>
                <a:latin typeface="Graphik Light" panose="020B0403030202060203" pitchFamily="34" charset="0"/>
              </a:rPr>
              <a:t>A more advanced approach generates an entire line of code (or multiple) based on the previous lines.</a:t>
            </a:r>
          </a:p>
        </p:txBody>
      </p:sp>
      <p:sp>
        <p:nvSpPr>
          <p:cNvPr id="25" name="TextBox 24">
            <a:extLst>
              <a:ext uri="{FF2B5EF4-FFF2-40B4-BE49-F238E27FC236}">
                <a16:creationId xmlns:a16="http://schemas.microsoft.com/office/drawing/2014/main" id="{CA0953C0-DD69-439D-8DE5-C4CD69B0F546}"/>
              </a:ext>
            </a:extLst>
          </p:cNvPr>
          <p:cNvSpPr txBox="1"/>
          <p:nvPr/>
        </p:nvSpPr>
        <p:spPr>
          <a:xfrm>
            <a:off x="6096000" y="3068150"/>
            <a:ext cx="5547502" cy="360850"/>
          </a:xfrm>
          <a:prstGeom prst="rect">
            <a:avLst/>
          </a:prstGeom>
          <a:solidFill>
            <a:schemeClr val="accent4">
              <a:lumMod val="75000"/>
            </a:schemeClr>
          </a:solidFill>
        </p:spPr>
        <p:txBody>
          <a:bodyPr wrap="square" lIns="108000" tIns="72000" rIns="108000" bIns="72000" rtlCol="0">
            <a:spAutoFit/>
          </a:bodyPr>
          <a:lstStyle/>
          <a:p>
            <a:pPr algn="l" defTabSz="228600">
              <a:spcAft>
                <a:spcPts val="1200"/>
              </a:spcAft>
            </a:pPr>
            <a:r>
              <a:rPr lang="en-US" sz="1400" b="1">
                <a:solidFill>
                  <a:schemeClr val="bg1"/>
                </a:solidFill>
              </a:rPr>
              <a:t>Code generation</a:t>
            </a:r>
          </a:p>
        </p:txBody>
      </p:sp>
      <p:sp>
        <p:nvSpPr>
          <p:cNvPr id="27" name="Rectangle 26">
            <a:extLst>
              <a:ext uri="{FF2B5EF4-FFF2-40B4-BE49-F238E27FC236}">
                <a16:creationId xmlns:a16="http://schemas.microsoft.com/office/drawing/2014/main" id="{1C331B25-3AE5-4FA9-8438-EB2D7B9852DB}"/>
              </a:ext>
            </a:extLst>
          </p:cNvPr>
          <p:cNvSpPr/>
          <p:nvPr/>
        </p:nvSpPr>
        <p:spPr>
          <a:xfrm>
            <a:off x="7922581" y="3843056"/>
            <a:ext cx="3514945" cy="2945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spcAft>
                <a:spcPts val="600"/>
              </a:spcAft>
            </a:pPr>
            <a:r>
              <a:rPr lang="en-US" sz="1200">
                <a:solidFill>
                  <a:schemeClr val="tx1"/>
                </a:solidFill>
                <a:latin typeface="Graphik Light" panose="020B0403030202060203" pitchFamily="34" charset="0"/>
              </a:rPr>
              <a:t>Capable of generating code to solve an entire functionality </a:t>
            </a:r>
            <a:r>
              <a:rPr lang="en-US" sz="1200" noProof="0">
                <a:solidFill>
                  <a:schemeClr val="tx1"/>
                </a:solidFill>
                <a:latin typeface="Graphik Light" panose="020B0403030202060203" pitchFamily="34" charset="0"/>
              </a:rPr>
              <a:t>given </a:t>
            </a:r>
            <a:r>
              <a:rPr lang="en-US" sz="1200">
                <a:solidFill>
                  <a:schemeClr val="tx1"/>
                </a:solidFill>
                <a:latin typeface="Graphik Light" panose="020B0403030202060203" pitchFamily="34" charset="0"/>
              </a:rPr>
              <a:t>its specification </a:t>
            </a:r>
            <a:r>
              <a:rPr lang="en-US" sz="1200" noProof="0">
                <a:solidFill>
                  <a:schemeClr val="tx1"/>
                </a:solidFill>
                <a:latin typeface="Graphik Light" panose="020B0403030202060203" pitchFamily="34" charset="0"/>
              </a:rPr>
              <a:t>written </a:t>
            </a:r>
            <a:r>
              <a:rPr lang="en-US" sz="1200" b="1" noProof="0">
                <a:solidFill>
                  <a:schemeClr val="tx1"/>
                </a:solidFill>
                <a:latin typeface="Graphik Light" panose="020B0403030202060203" pitchFamily="34" charset="0"/>
              </a:rPr>
              <a:t>in natural language. </a:t>
            </a:r>
            <a:endParaRPr lang="en-US" sz="1200">
              <a:solidFill>
                <a:schemeClr val="tx1"/>
              </a:solidFill>
              <a:latin typeface="Graphik Light" panose="020B0403030202060203" pitchFamily="34" charset="0"/>
            </a:endParaRPr>
          </a:p>
          <a:p>
            <a:pPr>
              <a:spcAft>
                <a:spcPts val="600"/>
              </a:spcAft>
            </a:pPr>
            <a:r>
              <a:rPr lang="en-US" sz="1200">
                <a:solidFill>
                  <a:schemeClr val="tx1"/>
                </a:solidFill>
                <a:latin typeface="Graphik Light" panose="020B0403030202060203" pitchFamily="34" charset="0"/>
              </a:rPr>
              <a:t>For example: a complete method or even an OOP class.</a:t>
            </a:r>
          </a:p>
          <a:p>
            <a:pPr>
              <a:spcAft>
                <a:spcPts val="600"/>
              </a:spcAft>
            </a:pPr>
            <a:r>
              <a:rPr lang="en-US" sz="1200" noProof="0">
                <a:solidFill>
                  <a:schemeClr val="tx1"/>
                </a:solidFill>
                <a:latin typeface="Graphik Light" panose="020B0403030202060203" pitchFamily="34" charset="0"/>
              </a:rPr>
              <a:t>Uses Deep Learning models such as </a:t>
            </a:r>
            <a:r>
              <a:rPr lang="en-US" sz="1200" b="1" noProof="0">
                <a:solidFill>
                  <a:schemeClr val="tx1"/>
                </a:solidFill>
                <a:latin typeface="Graphik Light" panose="020B0403030202060203" pitchFamily="34" charset="0"/>
              </a:rPr>
              <a:t>Transformers with attention </a:t>
            </a:r>
            <a:r>
              <a:rPr lang="en-US" sz="1200" noProof="0">
                <a:solidFill>
                  <a:schemeClr val="tx1"/>
                </a:solidFill>
                <a:latin typeface="Graphik Light" panose="020B0403030202060203" pitchFamily="34" charset="0"/>
              </a:rPr>
              <a:t>mechanisms, pre-trained on a large corpora of text and fine-tuned with massive amounts of code.</a:t>
            </a:r>
            <a:endParaRPr lang="en-US" sz="1200">
              <a:solidFill>
                <a:schemeClr val="tx1"/>
              </a:solidFill>
              <a:latin typeface="Graphik Light" panose="020B0403030202060203" pitchFamily="34" charset="0"/>
            </a:endParaRPr>
          </a:p>
          <a:p>
            <a:pPr>
              <a:spcAft>
                <a:spcPts val="600"/>
              </a:spcAft>
            </a:pPr>
            <a:r>
              <a:rPr lang="en-US" sz="1200">
                <a:solidFill>
                  <a:schemeClr val="tx1"/>
                </a:solidFill>
                <a:latin typeface="Graphik Light" panose="020B0403030202060203" pitchFamily="34" charset="0"/>
              </a:rPr>
              <a:t>This is, by far, the most powerful use of AI for software development</a:t>
            </a:r>
          </a:p>
          <a:p>
            <a:pPr>
              <a:spcAft>
                <a:spcPts val="600"/>
              </a:spcAft>
            </a:pPr>
            <a:endParaRPr lang="es-ES" sz="1200" noProof="0">
              <a:solidFill>
                <a:schemeClr val="tx1"/>
              </a:solidFill>
              <a:latin typeface="Graphik Light" panose="020B0403030202060203" pitchFamily="34" charset="0"/>
            </a:endParaRPr>
          </a:p>
          <a:p>
            <a:pPr>
              <a:spcAft>
                <a:spcPts val="600"/>
              </a:spcAft>
            </a:pPr>
            <a:endParaRPr lang="en-US" sz="1200">
              <a:solidFill>
                <a:schemeClr val="tx1"/>
              </a:solidFill>
              <a:latin typeface="Graphik Light" panose="020B0403030202060203" pitchFamily="34" charset="0"/>
            </a:endParaRPr>
          </a:p>
        </p:txBody>
      </p:sp>
      <p:sp>
        <p:nvSpPr>
          <p:cNvPr id="41" name="TextBox 40">
            <a:extLst>
              <a:ext uri="{FF2B5EF4-FFF2-40B4-BE49-F238E27FC236}">
                <a16:creationId xmlns:a16="http://schemas.microsoft.com/office/drawing/2014/main" id="{81F78A63-3E27-4D88-BB1E-5EADB0B61361}"/>
              </a:ext>
            </a:extLst>
          </p:cNvPr>
          <p:cNvSpPr txBox="1"/>
          <p:nvPr/>
        </p:nvSpPr>
        <p:spPr>
          <a:xfrm>
            <a:off x="300511" y="2689441"/>
            <a:ext cx="10051636" cy="369332"/>
          </a:xfrm>
          <a:prstGeom prst="rect">
            <a:avLst/>
          </a:prstGeom>
          <a:noFill/>
        </p:spPr>
        <p:txBody>
          <a:bodyPr wrap="square">
            <a:spAutoFit/>
          </a:bodyPr>
          <a:lstStyle/>
          <a:p>
            <a:r>
              <a:rPr lang="en-US" b="1"/>
              <a:t>Approaches</a:t>
            </a:r>
            <a:endParaRPr lang="es-ES" b="1"/>
          </a:p>
        </p:txBody>
      </p:sp>
      <p:sp>
        <p:nvSpPr>
          <p:cNvPr id="42" name="Isosceles Triangle 41">
            <a:extLst>
              <a:ext uri="{FF2B5EF4-FFF2-40B4-BE49-F238E27FC236}">
                <a16:creationId xmlns:a16="http://schemas.microsoft.com/office/drawing/2014/main" id="{BB8CCB16-DD9C-4A39-945B-AF6DF29012E1}"/>
              </a:ext>
            </a:extLst>
          </p:cNvPr>
          <p:cNvSpPr/>
          <p:nvPr/>
        </p:nvSpPr>
        <p:spPr>
          <a:xfrm rot="10800000">
            <a:off x="452713" y="3376819"/>
            <a:ext cx="612842" cy="171923"/>
          </a:xfrm>
          <a:prstGeom prst="triangle">
            <a:avLst/>
          </a:prstGeom>
          <a:solidFill>
            <a:srgbClr val="7030A0"/>
          </a:solidFill>
          <a:ln>
            <a:noFill/>
          </a:ln>
          <a:effectLst>
            <a:outerShdw blurRad="50800" dist="381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3" name="Isosceles Triangle 42">
            <a:extLst>
              <a:ext uri="{FF2B5EF4-FFF2-40B4-BE49-F238E27FC236}">
                <a16:creationId xmlns:a16="http://schemas.microsoft.com/office/drawing/2014/main" id="{B00219FA-BC92-4ECA-B9FE-4928026EC624}"/>
              </a:ext>
            </a:extLst>
          </p:cNvPr>
          <p:cNvSpPr/>
          <p:nvPr/>
        </p:nvSpPr>
        <p:spPr>
          <a:xfrm rot="10800000">
            <a:off x="6242717" y="3379359"/>
            <a:ext cx="612842" cy="171923"/>
          </a:xfrm>
          <a:prstGeom prst="triangle">
            <a:avLst/>
          </a:prstGeom>
          <a:solidFill>
            <a:srgbClr val="8A3D82"/>
          </a:solidFill>
          <a:ln>
            <a:noFill/>
          </a:ln>
          <a:effectLst>
            <a:outerShdw blurRad="50800" dist="381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4" name="Isosceles Triangle 43">
            <a:extLst>
              <a:ext uri="{FF2B5EF4-FFF2-40B4-BE49-F238E27FC236}">
                <a16:creationId xmlns:a16="http://schemas.microsoft.com/office/drawing/2014/main" id="{BC064D10-F54A-48CF-BA54-83E2239D665A}"/>
              </a:ext>
            </a:extLst>
          </p:cNvPr>
          <p:cNvSpPr/>
          <p:nvPr/>
        </p:nvSpPr>
        <p:spPr>
          <a:xfrm rot="10800000">
            <a:off x="3204162" y="3385786"/>
            <a:ext cx="612842" cy="171923"/>
          </a:xfrm>
          <a:prstGeom prst="triangle">
            <a:avLst/>
          </a:prstGeom>
          <a:solidFill>
            <a:srgbClr val="7030A0"/>
          </a:solidFill>
          <a:ln>
            <a:noFill/>
          </a:ln>
          <a:effectLst>
            <a:outerShdw blurRad="50800" dist="38100" dir="5400000" algn="t"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9" name="TextBox 28">
            <a:extLst>
              <a:ext uri="{FF2B5EF4-FFF2-40B4-BE49-F238E27FC236}">
                <a16:creationId xmlns:a16="http://schemas.microsoft.com/office/drawing/2014/main" id="{5C9A8DB9-9547-4D1B-A504-A3FF63823AB6}"/>
              </a:ext>
            </a:extLst>
          </p:cNvPr>
          <p:cNvSpPr txBox="1"/>
          <p:nvPr/>
        </p:nvSpPr>
        <p:spPr>
          <a:xfrm>
            <a:off x="452713" y="5505408"/>
            <a:ext cx="5747161" cy="276999"/>
          </a:xfrm>
          <a:prstGeom prst="rect">
            <a:avLst/>
          </a:prstGeom>
          <a:noFill/>
        </p:spPr>
        <p:txBody>
          <a:bodyPr wrap="square">
            <a:spAutoFit/>
          </a:bodyPr>
          <a:lstStyle/>
          <a:p>
            <a:pPr defTabSz="228600">
              <a:spcAft>
                <a:spcPts val="600"/>
              </a:spcAft>
            </a:pPr>
            <a:r>
              <a:rPr lang="en-US" sz="1200" noProof="0">
                <a:latin typeface="Graphik Light" panose="020B0403030202060203" pitchFamily="34" charset="0"/>
              </a:rPr>
              <a:t>Use of </a:t>
            </a:r>
            <a:r>
              <a:rPr lang="en-US" sz="1200" b="1" noProof="0">
                <a:latin typeface="Graphik Light" panose="020B0403030202060203" pitchFamily="34" charset="0"/>
              </a:rPr>
              <a:t>Machine Learning models </a:t>
            </a:r>
            <a:r>
              <a:rPr lang="en-US" sz="1200" noProof="0">
                <a:latin typeface="Graphik Light" panose="020B0403030202060203" pitchFamily="34" charset="0"/>
              </a:rPr>
              <a:t>trained on large corpora of code. </a:t>
            </a:r>
          </a:p>
        </p:txBody>
      </p:sp>
    </p:spTree>
    <p:extLst>
      <p:ext uri="{BB962C8B-B14F-4D97-AF65-F5344CB8AC3E}">
        <p14:creationId xmlns:p14="http://schemas.microsoft.com/office/powerpoint/2010/main" val="1721578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9E7E89-102F-4F93-BC26-21A810A04AC5}"/>
              </a:ext>
            </a:extLst>
          </p:cNvPr>
          <p:cNvSpPr/>
          <p:nvPr/>
        </p:nvSpPr>
        <p:spPr>
          <a:xfrm>
            <a:off x="0" y="2620653"/>
            <a:ext cx="12192000" cy="37518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pic>
        <p:nvPicPr>
          <p:cNvPr id="50" name="Picture 49">
            <a:extLst>
              <a:ext uri="{FF2B5EF4-FFF2-40B4-BE49-F238E27FC236}">
                <a16:creationId xmlns:a16="http://schemas.microsoft.com/office/drawing/2014/main" id="{4B3CF9B2-49F6-4930-B850-10F5964DDFBB}"/>
              </a:ext>
            </a:extLst>
          </p:cNvPr>
          <p:cNvPicPr>
            <a:picLocks noChangeAspect="1"/>
          </p:cNvPicPr>
          <p:nvPr/>
        </p:nvPicPr>
        <p:blipFill>
          <a:blip r:embed="rId3"/>
          <a:stretch>
            <a:fillRect/>
          </a:stretch>
        </p:blipFill>
        <p:spPr>
          <a:xfrm>
            <a:off x="381001" y="1833794"/>
            <a:ext cx="5203594" cy="4786353"/>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9F4B6832-C890-430B-A01A-F0A26B571E73}"/>
              </a:ext>
            </a:extLst>
          </p:cNvPr>
          <p:cNvSpPr>
            <a:spLocks noGrp="1"/>
          </p:cNvSpPr>
          <p:nvPr>
            <p:ph type="title"/>
          </p:nvPr>
        </p:nvSpPr>
        <p:spPr/>
        <p:txBody>
          <a:bodyPr/>
          <a:lstStyle/>
          <a:p>
            <a:r>
              <a:rPr lang="es-ES_tradnl" dirty="0" err="1"/>
              <a:t>Examples</a:t>
            </a:r>
            <a:br>
              <a:rPr lang="es-ES_tradnl" dirty="0"/>
            </a:br>
            <a:r>
              <a:rPr lang="es-ES_tradnl" sz="2800" b="0" dirty="0" err="1">
                <a:solidFill>
                  <a:schemeClr val="accent1"/>
                </a:solidFill>
              </a:rPr>
              <a:t>What</a:t>
            </a:r>
            <a:r>
              <a:rPr lang="es-ES_tradnl" sz="2800" b="0" dirty="0">
                <a:solidFill>
                  <a:schemeClr val="accent1"/>
                </a:solidFill>
              </a:rPr>
              <a:t> </a:t>
            </a:r>
            <a:r>
              <a:rPr lang="es-ES_tradnl" sz="2800" b="0" dirty="0" err="1">
                <a:solidFill>
                  <a:schemeClr val="accent1"/>
                </a:solidFill>
              </a:rPr>
              <a:t>would</a:t>
            </a:r>
            <a:r>
              <a:rPr lang="es-ES_tradnl" sz="2800" b="0" dirty="0">
                <a:solidFill>
                  <a:schemeClr val="accent1"/>
                </a:solidFill>
              </a:rPr>
              <a:t> </a:t>
            </a:r>
            <a:r>
              <a:rPr lang="es-ES_tradnl" sz="2800" b="0" dirty="0" err="1">
                <a:solidFill>
                  <a:schemeClr val="accent1"/>
                </a:solidFill>
              </a:rPr>
              <a:t>it</a:t>
            </a:r>
            <a:r>
              <a:rPr lang="es-ES_tradnl" sz="2800" b="0" dirty="0">
                <a:solidFill>
                  <a:schemeClr val="accent1"/>
                </a:solidFill>
              </a:rPr>
              <a:t> look </a:t>
            </a:r>
            <a:r>
              <a:rPr lang="es-ES_tradnl" sz="2800" b="0" dirty="0" err="1">
                <a:solidFill>
                  <a:schemeClr val="accent1"/>
                </a:solidFill>
              </a:rPr>
              <a:t>like</a:t>
            </a:r>
            <a:r>
              <a:rPr lang="es-ES_tradnl" sz="2800" b="0" dirty="0">
                <a:solidFill>
                  <a:schemeClr val="accent1"/>
                </a:solidFill>
              </a:rPr>
              <a:t>?</a:t>
            </a:r>
            <a:endParaRPr lang="es-ES" sz="2800" b="0" dirty="0">
              <a:solidFill>
                <a:schemeClr val="accent1"/>
              </a:solidFill>
            </a:endParaRPr>
          </a:p>
        </p:txBody>
      </p:sp>
      <p:sp>
        <p:nvSpPr>
          <p:cNvPr id="11" name="Rectangle: Rounded Corners 10">
            <a:extLst>
              <a:ext uri="{FF2B5EF4-FFF2-40B4-BE49-F238E27FC236}">
                <a16:creationId xmlns:a16="http://schemas.microsoft.com/office/drawing/2014/main" id="{3FDEB569-1F4F-42F5-B0C6-387DDB1EB051}"/>
              </a:ext>
            </a:extLst>
          </p:cNvPr>
          <p:cNvSpPr/>
          <p:nvPr/>
        </p:nvSpPr>
        <p:spPr>
          <a:xfrm>
            <a:off x="381000" y="1255108"/>
            <a:ext cx="5203594" cy="43481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200">
                <a:solidFill>
                  <a:schemeClr val="tx1"/>
                </a:solidFill>
              </a:rPr>
              <a:t>Method to calculate the </a:t>
            </a:r>
            <a:r>
              <a:rPr lang="en-US" sz="1200" b="1">
                <a:solidFill>
                  <a:schemeClr val="accent1"/>
                </a:solidFill>
              </a:rPr>
              <a:t>average monthly revenue </a:t>
            </a:r>
            <a:r>
              <a:rPr lang="en-US" sz="1200">
                <a:solidFill>
                  <a:schemeClr val="tx1"/>
                </a:solidFill>
              </a:rPr>
              <a:t>in </a:t>
            </a:r>
            <a:r>
              <a:rPr lang="en-US" sz="1200" b="1" err="1">
                <a:solidFill>
                  <a:schemeClr val="tx1"/>
                </a:solidFill>
              </a:rPr>
              <a:t>ElasticSearch</a:t>
            </a:r>
            <a:endParaRPr lang="en-US" sz="1200" b="1">
              <a:solidFill>
                <a:schemeClr val="tx1"/>
              </a:solidFill>
            </a:endParaRPr>
          </a:p>
        </p:txBody>
      </p:sp>
      <p:sp>
        <p:nvSpPr>
          <p:cNvPr id="51" name="Rectangle: Rounded Corners 50">
            <a:extLst>
              <a:ext uri="{FF2B5EF4-FFF2-40B4-BE49-F238E27FC236}">
                <a16:creationId xmlns:a16="http://schemas.microsoft.com/office/drawing/2014/main" id="{7E5D8134-6D9D-4A96-8988-91543337B54E}"/>
              </a:ext>
            </a:extLst>
          </p:cNvPr>
          <p:cNvSpPr/>
          <p:nvPr/>
        </p:nvSpPr>
        <p:spPr>
          <a:xfrm>
            <a:off x="1724025" y="4788193"/>
            <a:ext cx="280987" cy="107949"/>
          </a:xfrm>
          <a:prstGeom prst="roundRect">
            <a:avLst/>
          </a:prstGeom>
          <a:noFill/>
          <a:ln w="15875" cap="flat" cmpd="sng">
            <a:gradFill flip="none" rotWithShape="1">
              <a:gsLst>
                <a:gs pos="0">
                  <a:srgbClr val="0072F0"/>
                </a:gs>
                <a:gs pos="100000">
                  <a:schemeClr val="accent1"/>
                </a:gs>
              </a:gsLst>
              <a:lin ang="189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52" name="Rectangle: Rounded Corners 51">
            <a:extLst>
              <a:ext uri="{FF2B5EF4-FFF2-40B4-BE49-F238E27FC236}">
                <a16:creationId xmlns:a16="http://schemas.microsoft.com/office/drawing/2014/main" id="{C6FB8524-8A2C-459D-A6AF-39D01D30F5F3}"/>
              </a:ext>
            </a:extLst>
          </p:cNvPr>
          <p:cNvSpPr/>
          <p:nvPr/>
        </p:nvSpPr>
        <p:spPr>
          <a:xfrm>
            <a:off x="2327275" y="4896142"/>
            <a:ext cx="447675" cy="107949"/>
          </a:xfrm>
          <a:prstGeom prst="roundRect">
            <a:avLst/>
          </a:prstGeom>
          <a:noFill/>
          <a:ln w="15875" cap="flat" cmpd="sng">
            <a:gradFill flip="none" rotWithShape="1">
              <a:gsLst>
                <a:gs pos="0">
                  <a:srgbClr val="0072F0"/>
                </a:gs>
                <a:gs pos="100000">
                  <a:schemeClr val="accent1"/>
                </a:gs>
              </a:gsLst>
              <a:lin ang="189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55" name="Rectangle: Rounded Corners 54">
            <a:extLst>
              <a:ext uri="{FF2B5EF4-FFF2-40B4-BE49-F238E27FC236}">
                <a16:creationId xmlns:a16="http://schemas.microsoft.com/office/drawing/2014/main" id="{117044C3-9024-4663-98C4-C1DF0BAB8D60}"/>
              </a:ext>
            </a:extLst>
          </p:cNvPr>
          <p:cNvSpPr/>
          <p:nvPr/>
        </p:nvSpPr>
        <p:spPr>
          <a:xfrm>
            <a:off x="2105025" y="4331779"/>
            <a:ext cx="350044" cy="107949"/>
          </a:xfrm>
          <a:prstGeom prst="roundRect">
            <a:avLst/>
          </a:prstGeom>
          <a:noFill/>
          <a:ln w="15875" cap="flat" cmpd="sng">
            <a:gradFill flip="none" rotWithShape="1">
              <a:gsLst>
                <a:gs pos="0">
                  <a:srgbClr val="0072F0"/>
                </a:gs>
                <a:gs pos="100000">
                  <a:schemeClr val="accent1"/>
                </a:gs>
              </a:gsLst>
              <a:lin ang="189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57" name="Rectangle: Rounded Corners 56">
            <a:extLst>
              <a:ext uri="{FF2B5EF4-FFF2-40B4-BE49-F238E27FC236}">
                <a16:creationId xmlns:a16="http://schemas.microsoft.com/office/drawing/2014/main" id="{6CA2AE7C-3C50-4733-B548-538FA8BFC521}"/>
              </a:ext>
            </a:extLst>
          </p:cNvPr>
          <p:cNvSpPr/>
          <p:nvPr/>
        </p:nvSpPr>
        <p:spPr>
          <a:xfrm>
            <a:off x="6354618" y="1257300"/>
            <a:ext cx="5456381" cy="43481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200" b="1">
                <a:solidFill>
                  <a:schemeClr val="accent1"/>
                </a:solidFill>
              </a:rPr>
              <a:t>How many orders</a:t>
            </a:r>
            <a:r>
              <a:rPr lang="en-US" sz="1200">
                <a:solidFill>
                  <a:schemeClr val="tx1"/>
                </a:solidFill>
              </a:rPr>
              <a:t> have products that their prices </a:t>
            </a:r>
            <a:r>
              <a:rPr lang="en-US" sz="1200" b="1">
                <a:solidFill>
                  <a:schemeClr val="accent1"/>
                </a:solidFill>
              </a:rPr>
              <a:t>sum up to 100 or more</a:t>
            </a:r>
            <a:r>
              <a:rPr lang="en-US" sz="1200">
                <a:solidFill>
                  <a:schemeClr val="tx1"/>
                </a:solidFill>
              </a:rPr>
              <a:t>?</a:t>
            </a:r>
            <a:endParaRPr lang="en-US" sz="1200" b="1">
              <a:solidFill>
                <a:schemeClr val="tx1"/>
              </a:solidFill>
            </a:endParaRPr>
          </a:p>
        </p:txBody>
      </p:sp>
      <p:sp>
        <p:nvSpPr>
          <p:cNvPr id="18" name="Rectangle: Rounded Corners 17">
            <a:extLst>
              <a:ext uri="{FF2B5EF4-FFF2-40B4-BE49-F238E27FC236}">
                <a16:creationId xmlns:a16="http://schemas.microsoft.com/office/drawing/2014/main" id="{96BEB233-AA9F-46E7-8530-AF515F08664B}"/>
              </a:ext>
            </a:extLst>
          </p:cNvPr>
          <p:cNvSpPr/>
          <p:nvPr/>
        </p:nvSpPr>
        <p:spPr>
          <a:xfrm>
            <a:off x="6354618" y="1838128"/>
            <a:ext cx="5456380" cy="170750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n-US" sz="1200" b="1">
                <a:solidFill>
                  <a:schemeClr val="tx1"/>
                </a:solidFill>
              </a:rPr>
              <a:t>Database schema</a:t>
            </a:r>
          </a:p>
        </p:txBody>
      </p:sp>
      <p:pic>
        <p:nvPicPr>
          <p:cNvPr id="5" name="Picture 4">
            <a:extLst>
              <a:ext uri="{FF2B5EF4-FFF2-40B4-BE49-F238E27FC236}">
                <a16:creationId xmlns:a16="http://schemas.microsoft.com/office/drawing/2014/main" id="{632E2B93-5D9E-493B-AA2A-EAF3706E7CF7}"/>
              </a:ext>
            </a:extLst>
          </p:cNvPr>
          <p:cNvPicPr>
            <a:picLocks noChangeAspect="1"/>
          </p:cNvPicPr>
          <p:nvPr/>
        </p:nvPicPr>
        <p:blipFill>
          <a:blip r:embed="rId4"/>
          <a:stretch>
            <a:fillRect/>
          </a:stretch>
        </p:blipFill>
        <p:spPr>
          <a:xfrm>
            <a:off x="6354618" y="3691654"/>
            <a:ext cx="5456380" cy="1180116"/>
          </a:xfrm>
          <a:prstGeom prst="rect">
            <a:avLst/>
          </a:prstGeom>
          <a:effectLst>
            <a:outerShdw blurRad="50800" dist="38100" dir="2700000" algn="tl" rotWithShape="0">
              <a:prstClr val="black">
                <a:alpha val="40000"/>
              </a:prstClr>
            </a:outerShdw>
          </a:effectLst>
        </p:spPr>
      </p:pic>
      <p:sp>
        <p:nvSpPr>
          <p:cNvPr id="23" name="Rectangle 22">
            <a:extLst>
              <a:ext uri="{FF2B5EF4-FFF2-40B4-BE49-F238E27FC236}">
                <a16:creationId xmlns:a16="http://schemas.microsoft.com/office/drawing/2014/main" id="{228EE887-2752-403F-8D9B-CB8DA975E18B}"/>
              </a:ext>
            </a:extLst>
          </p:cNvPr>
          <p:cNvSpPr/>
          <p:nvPr/>
        </p:nvSpPr>
        <p:spPr>
          <a:xfrm>
            <a:off x="6620881" y="2467229"/>
            <a:ext cx="1162050" cy="787108"/>
          </a:xfrm>
          <a:prstGeom prst="rect">
            <a:avLst/>
          </a:prstGeom>
          <a:solidFill>
            <a:schemeClr val="bg1"/>
          </a:solidFill>
          <a:ln>
            <a:solidFill>
              <a:schemeClr val="bg1">
                <a:lumMod val="6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s-ES_tradnl" sz="1000" b="1" dirty="0" err="1">
                <a:solidFill>
                  <a:schemeClr val="tx1"/>
                </a:solidFill>
              </a:rPr>
              <a:t>orders</a:t>
            </a:r>
            <a:r>
              <a:rPr lang="es-ES_tradnl" sz="1000" b="1" dirty="0">
                <a:solidFill>
                  <a:schemeClr val="tx1"/>
                </a:solidFill>
              </a:rPr>
              <a:t>:</a:t>
            </a:r>
          </a:p>
          <a:p>
            <a:endParaRPr lang="es-ES_tradnl" sz="1000" dirty="0">
              <a:solidFill>
                <a:schemeClr val="tx1"/>
              </a:solidFill>
            </a:endParaRPr>
          </a:p>
          <a:p>
            <a:r>
              <a:rPr lang="es-ES_tradnl" sz="1000" dirty="0" err="1">
                <a:solidFill>
                  <a:schemeClr val="tx1"/>
                </a:solidFill>
              </a:rPr>
              <a:t>order_id</a:t>
            </a:r>
            <a:endParaRPr lang="es-ES" sz="1000" dirty="0">
              <a:solidFill>
                <a:schemeClr val="tx1"/>
              </a:solidFill>
            </a:endParaRPr>
          </a:p>
        </p:txBody>
      </p:sp>
      <p:sp>
        <p:nvSpPr>
          <p:cNvPr id="24" name="Rectangle 23">
            <a:extLst>
              <a:ext uri="{FF2B5EF4-FFF2-40B4-BE49-F238E27FC236}">
                <a16:creationId xmlns:a16="http://schemas.microsoft.com/office/drawing/2014/main" id="{9CEAC2B3-EC01-49F9-AC2C-013DD6D36A06}"/>
              </a:ext>
            </a:extLst>
          </p:cNvPr>
          <p:cNvSpPr/>
          <p:nvPr/>
        </p:nvSpPr>
        <p:spPr>
          <a:xfrm>
            <a:off x="8413122" y="2467229"/>
            <a:ext cx="1162050" cy="787108"/>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s-ES_tradnl" sz="1000" b="1" dirty="0" err="1">
                <a:solidFill>
                  <a:schemeClr val="tx1"/>
                </a:solidFill>
              </a:rPr>
              <a:t>order_product</a:t>
            </a:r>
            <a:r>
              <a:rPr lang="es-ES_tradnl" sz="1000" b="1" dirty="0">
                <a:solidFill>
                  <a:schemeClr val="tx1"/>
                </a:solidFill>
              </a:rPr>
              <a:t>:</a:t>
            </a:r>
          </a:p>
          <a:p>
            <a:endParaRPr lang="es-ES_tradnl" sz="1000" dirty="0">
              <a:solidFill>
                <a:schemeClr val="tx1"/>
              </a:solidFill>
            </a:endParaRPr>
          </a:p>
          <a:p>
            <a:r>
              <a:rPr lang="es-ES_tradnl" sz="1000" dirty="0" err="1">
                <a:solidFill>
                  <a:schemeClr val="tx1"/>
                </a:solidFill>
              </a:rPr>
              <a:t>order_id</a:t>
            </a:r>
            <a:endParaRPr lang="es-ES_tradnl" sz="1000" dirty="0">
              <a:solidFill>
                <a:schemeClr val="tx1"/>
              </a:solidFill>
            </a:endParaRPr>
          </a:p>
          <a:p>
            <a:r>
              <a:rPr lang="es-ES_tradnl" sz="1000" dirty="0" err="1">
                <a:solidFill>
                  <a:schemeClr val="tx1"/>
                </a:solidFill>
              </a:rPr>
              <a:t>product_id</a:t>
            </a:r>
            <a:endParaRPr lang="es-ES_tradnl" sz="1000" dirty="0">
              <a:solidFill>
                <a:schemeClr val="tx1"/>
              </a:solidFill>
            </a:endParaRPr>
          </a:p>
        </p:txBody>
      </p:sp>
      <p:sp>
        <p:nvSpPr>
          <p:cNvPr id="25" name="Rectangle 24">
            <a:extLst>
              <a:ext uri="{FF2B5EF4-FFF2-40B4-BE49-F238E27FC236}">
                <a16:creationId xmlns:a16="http://schemas.microsoft.com/office/drawing/2014/main" id="{26699318-23DB-4A19-A083-29C8BC83896D}"/>
              </a:ext>
            </a:extLst>
          </p:cNvPr>
          <p:cNvSpPr/>
          <p:nvPr/>
        </p:nvSpPr>
        <p:spPr>
          <a:xfrm>
            <a:off x="10205364" y="2467229"/>
            <a:ext cx="1162050" cy="787108"/>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r>
              <a:rPr lang="es-ES_tradnl" sz="1000" b="1" err="1">
                <a:solidFill>
                  <a:schemeClr val="tx1"/>
                </a:solidFill>
              </a:rPr>
              <a:t>product</a:t>
            </a:r>
            <a:r>
              <a:rPr lang="es-ES_tradnl" sz="1000" b="1">
                <a:solidFill>
                  <a:schemeClr val="tx1"/>
                </a:solidFill>
              </a:rPr>
              <a:t>:</a:t>
            </a:r>
          </a:p>
          <a:p>
            <a:endParaRPr lang="es-ES_tradnl" sz="1000">
              <a:solidFill>
                <a:schemeClr val="tx1"/>
              </a:solidFill>
            </a:endParaRPr>
          </a:p>
          <a:p>
            <a:r>
              <a:rPr lang="es-ES_tradnl" sz="1000" err="1">
                <a:solidFill>
                  <a:schemeClr val="tx1"/>
                </a:solidFill>
              </a:rPr>
              <a:t>product_id</a:t>
            </a:r>
            <a:endParaRPr lang="es-ES_tradnl" sz="1000">
              <a:solidFill>
                <a:schemeClr val="tx1"/>
              </a:solidFill>
            </a:endParaRPr>
          </a:p>
          <a:p>
            <a:r>
              <a:rPr lang="es-ES_tradnl" sz="1000" err="1">
                <a:solidFill>
                  <a:schemeClr val="tx1"/>
                </a:solidFill>
              </a:rPr>
              <a:t>price</a:t>
            </a:r>
            <a:endParaRPr lang="es-ES" sz="1000" err="1">
              <a:solidFill>
                <a:schemeClr val="tx1"/>
              </a:solidFill>
            </a:endParaRPr>
          </a:p>
        </p:txBody>
      </p:sp>
      <p:cxnSp>
        <p:nvCxnSpPr>
          <p:cNvPr id="8" name="Straight Arrow Connector 7">
            <a:extLst>
              <a:ext uri="{FF2B5EF4-FFF2-40B4-BE49-F238E27FC236}">
                <a16:creationId xmlns:a16="http://schemas.microsoft.com/office/drawing/2014/main" id="{D6E5A3F6-FCE2-438E-A85A-252C299A8BD4}"/>
              </a:ext>
            </a:extLst>
          </p:cNvPr>
          <p:cNvCxnSpPr>
            <a:stCxn id="23" idx="3"/>
            <a:endCxn id="24" idx="1"/>
          </p:cNvCxnSpPr>
          <p:nvPr/>
        </p:nvCxnSpPr>
        <p:spPr>
          <a:xfrm>
            <a:off x="7782931" y="2860783"/>
            <a:ext cx="63019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A47A7F-EEB9-4A87-8B61-64ECAB9C0220}"/>
              </a:ext>
            </a:extLst>
          </p:cNvPr>
          <p:cNvCxnSpPr>
            <a:stCxn id="24" idx="3"/>
            <a:endCxn id="25" idx="1"/>
          </p:cNvCxnSpPr>
          <p:nvPr/>
        </p:nvCxnSpPr>
        <p:spPr>
          <a:xfrm>
            <a:off x="9575172" y="2860783"/>
            <a:ext cx="630192"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F56FE069-1AB4-46FF-B7AF-5494BEF2DEF2}"/>
              </a:ext>
            </a:extLst>
          </p:cNvPr>
          <p:cNvSpPr/>
          <p:nvPr/>
        </p:nvSpPr>
        <p:spPr>
          <a:xfrm>
            <a:off x="7422929" y="3706190"/>
            <a:ext cx="768569" cy="216260"/>
          </a:xfrm>
          <a:prstGeom prst="roundRect">
            <a:avLst/>
          </a:prstGeom>
          <a:noFill/>
          <a:ln w="25400" cap="flat" cmpd="sng">
            <a:gradFill flip="none" rotWithShape="1">
              <a:gsLst>
                <a:gs pos="0">
                  <a:srgbClr val="0072F0"/>
                </a:gs>
                <a:gs pos="100000">
                  <a:schemeClr val="accent1"/>
                </a:gs>
              </a:gsLst>
              <a:lin ang="189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31" name="Rectangle: Rounded Corners 30">
            <a:extLst>
              <a:ext uri="{FF2B5EF4-FFF2-40B4-BE49-F238E27FC236}">
                <a16:creationId xmlns:a16="http://schemas.microsoft.com/office/drawing/2014/main" id="{0FB22D6B-54B6-42CD-801F-5287524E8A86}"/>
              </a:ext>
            </a:extLst>
          </p:cNvPr>
          <p:cNvSpPr/>
          <p:nvPr/>
        </p:nvSpPr>
        <p:spPr>
          <a:xfrm>
            <a:off x="7422929" y="4619340"/>
            <a:ext cx="1890139" cy="216260"/>
          </a:xfrm>
          <a:prstGeom prst="roundRect">
            <a:avLst/>
          </a:prstGeom>
          <a:noFill/>
          <a:ln w="25400" cap="flat" cmpd="sng">
            <a:gradFill flip="none" rotWithShape="1">
              <a:gsLst>
                <a:gs pos="0">
                  <a:srgbClr val="0072F0"/>
                </a:gs>
                <a:gs pos="100000">
                  <a:schemeClr val="accent1"/>
                </a:gs>
              </a:gsLst>
              <a:lin ang="189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Tree>
    <p:extLst>
      <p:ext uri="{BB962C8B-B14F-4D97-AF65-F5344CB8AC3E}">
        <p14:creationId xmlns:p14="http://schemas.microsoft.com/office/powerpoint/2010/main" val="2805996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2E118B9-E89F-48D2-9D79-8FAF050A2108}"/>
              </a:ext>
            </a:extLst>
          </p:cNvPr>
          <p:cNvSpPr/>
          <p:nvPr/>
        </p:nvSpPr>
        <p:spPr>
          <a:xfrm>
            <a:off x="6698254" y="0"/>
            <a:ext cx="549374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49" name="Rectangle 48">
            <a:extLst>
              <a:ext uri="{FF2B5EF4-FFF2-40B4-BE49-F238E27FC236}">
                <a16:creationId xmlns:a16="http://schemas.microsoft.com/office/drawing/2014/main" id="{745984DA-8C2C-4CD4-9BE6-A08E144FC500}"/>
              </a:ext>
            </a:extLst>
          </p:cNvPr>
          <p:cNvSpPr/>
          <p:nvPr/>
        </p:nvSpPr>
        <p:spPr>
          <a:xfrm>
            <a:off x="73349" y="4001571"/>
            <a:ext cx="825773" cy="72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 sz="8000">
                <a:solidFill>
                  <a:srgbClr val="D4D4D4"/>
                </a:solidFill>
                <a:latin typeface="Elephant" panose="02020904090505020303" pitchFamily="18" charset="0"/>
              </a:rPr>
              <a:t>“</a:t>
            </a:r>
          </a:p>
        </p:txBody>
      </p:sp>
      <p:sp>
        <p:nvSpPr>
          <p:cNvPr id="45" name="Rectangle 44">
            <a:extLst>
              <a:ext uri="{FF2B5EF4-FFF2-40B4-BE49-F238E27FC236}">
                <a16:creationId xmlns:a16="http://schemas.microsoft.com/office/drawing/2014/main" id="{97177794-34AB-468D-8526-85ABDF8DA279}"/>
              </a:ext>
            </a:extLst>
          </p:cNvPr>
          <p:cNvSpPr/>
          <p:nvPr/>
        </p:nvSpPr>
        <p:spPr>
          <a:xfrm>
            <a:off x="99111" y="1851823"/>
            <a:ext cx="705293" cy="72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 sz="8000">
                <a:solidFill>
                  <a:srgbClr val="D4D4D4"/>
                </a:solidFill>
                <a:latin typeface="Elephant" panose="02020904090505020303" pitchFamily="18" charset="0"/>
              </a:rPr>
              <a:t>“</a:t>
            </a:r>
          </a:p>
        </p:txBody>
      </p:sp>
      <p:sp>
        <p:nvSpPr>
          <p:cNvPr id="3" name="Title 2">
            <a:extLst>
              <a:ext uri="{FF2B5EF4-FFF2-40B4-BE49-F238E27FC236}">
                <a16:creationId xmlns:a16="http://schemas.microsoft.com/office/drawing/2014/main" id="{9A23B3E5-B8F0-42F5-A665-1C60C7468C1B}"/>
              </a:ext>
            </a:extLst>
          </p:cNvPr>
          <p:cNvSpPr>
            <a:spLocks noGrp="1"/>
          </p:cNvSpPr>
          <p:nvPr>
            <p:ph type="title"/>
          </p:nvPr>
        </p:nvSpPr>
        <p:spPr>
          <a:xfrm>
            <a:off x="381000" y="335280"/>
            <a:ext cx="11430000" cy="990600"/>
          </a:xfrm>
        </p:spPr>
        <p:txBody>
          <a:bodyPr/>
          <a:lstStyle/>
          <a:p>
            <a:r>
              <a:rPr lang="en-US" dirty="0"/>
              <a:t>What is going on </a:t>
            </a:r>
            <a:br>
              <a:rPr lang="en-US" dirty="0"/>
            </a:br>
            <a:r>
              <a:rPr lang="en-US" sz="2800" b="0" dirty="0">
                <a:solidFill>
                  <a:schemeClr val="accent1"/>
                </a:solidFill>
              </a:rPr>
              <a:t>In the text-to-code space</a:t>
            </a:r>
            <a:br>
              <a:rPr lang="es-ES_tradnl" dirty="0"/>
            </a:br>
            <a:endParaRPr lang="es-ES" dirty="0"/>
          </a:p>
        </p:txBody>
      </p:sp>
      <p:grpSp>
        <p:nvGrpSpPr>
          <p:cNvPr id="12" name="Group 11">
            <a:extLst>
              <a:ext uri="{FF2B5EF4-FFF2-40B4-BE49-F238E27FC236}">
                <a16:creationId xmlns:a16="http://schemas.microsoft.com/office/drawing/2014/main" id="{DF505139-D43E-475F-8DE5-7BD2F3625615}"/>
              </a:ext>
            </a:extLst>
          </p:cNvPr>
          <p:cNvGrpSpPr/>
          <p:nvPr/>
        </p:nvGrpSpPr>
        <p:grpSpPr>
          <a:xfrm>
            <a:off x="7038711" y="1764055"/>
            <a:ext cx="4701531" cy="1221621"/>
            <a:chOff x="7405483" y="3429000"/>
            <a:chExt cx="4573711" cy="1221621"/>
          </a:xfrm>
        </p:grpSpPr>
        <p:sp>
          <p:nvSpPr>
            <p:cNvPr id="6" name="TextBox 5">
              <a:extLst>
                <a:ext uri="{FF2B5EF4-FFF2-40B4-BE49-F238E27FC236}">
                  <a16:creationId xmlns:a16="http://schemas.microsoft.com/office/drawing/2014/main" id="{FBC2621A-8245-4F37-8077-828DD727345E}"/>
                </a:ext>
              </a:extLst>
            </p:cNvPr>
            <p:cNvSpPr txBox="1"/>
            <p:nvPr/>
          </p:nvSpPr>
          <p:spPr>
            <a:xfrm>
              <a:off x="7405483" y="3429000"/>
              <a:ext cx="2126201" cy="683395"/>
            </a:xfrm>
            <a:prstGeom prst="rect">
              <a:avLst/>
            </a:prstGeom>
            <a:noFill/>
          </p:spPr>
          <p:txBody>
            <a:bodyPr wrap="none" lIns="0" tIns="0" rIns="0" bIns="0" rtlCol="0">
              <a:noAutofit/>
            </a:bodyPr>
            <a:lstStyle/>
            <a:p>
              <a:pPr algn="l" defTabSz="228600">
                <a:spcAft>
                  <a:spcPts val="1200"/>
                </a:spcAft>
              </a:pPr>
              <a:r>
                <a:rPr lang="es-ES_tradnl" sz="4800" b="1" noProof="0">
                  <a:solidFill>
                    <a:schemeClr val="bg1"/>
                  </a:solidFill>
                </a:rPr>
                <a:t>50%</a:t>
              </a:r>
              <a:endParaRPr lang="es-ES" sz="4800" b="1" noProof="0">
                <a:solidFill>
                  <a:schemeClr val="bg1"/>
                </a:solidFill>
              </a:endParaRPr>
            </a:p>
          </p:txBody>
        </p:sp>
        <p:sp>
          <p:nvSpPr>
            <p:cNvPr id="8" name="TextBox 7">
              <a:extLst>
                <a:ext uri="{FF2B5EF4-FFF2-40B4-BE49-F238E27FC236}">
                  <a16:creationId xmlns:a16="http://schemas.microsoft.com/office/drawing/2014/main" id="{217C9AEE-BE18-4AC6-BC99-67D9077C4C68}"/>
                </a:ext>
              </a:extLst>
            </p:cNvPr>
            <p:cNvSpPr txBox="1"/>
            <p:nvPr/>
          </p:nvSpPr>
          <p:spPr>
            <a:xfrm>
              <a:off x="7405483" y="4326768"/>
              <a:ext cx="605902" cy="323853"/>
            </a:xfrm>
            <a:prstGeom prst="rect">
              <a:avLst/>
            </a:prstGeom>
            <a:noFill/>
          </p:spPr>
          <p:txBody>
            <a:bodyPr wrap="square" lIns="0" tIns="0" rIns="0" bIns="0" rtlCol="0">
              <a:noAutofit/>
            </a:bodyPr>
            <a:lstStyle/>
            <a:p>
              <a:pPr algn="l" defTabSz="228600">
                <a:spcAft>
                  <a:spcPts val="1200"/>
                </a:spcAft>
              </a:pPr>
              <a:r>
                <a:rPr lang="es-ES_tradnl" noProof="0">
                  <a:solidFill>
                    <a:schemeClr val="bg1"/>
                  </a:solidFill>
                  <a:latin typeface="Graphik Light" panose="020B0403030202060203" pitchFamily="34" charset="0"/>
                </a:rPr>
                <a:t>2026</a:t>
              </a:r>
              <a:endParaRPr lang="es-ES" noProof="0">
                <a:solidFill>
                  <a:schemeClr val="bg1"/>
                </a:solidFill>
                <a:latin typeface="Graphik Light" panose="020B0403030202060203" pitchFamily="34" charset="0"/>
              </a:endParaRPr>
            </a:p>
          </p:txBody>
        </p:sp>
        <p:sp>
          <p:nvSpPr>
            <p:cNvPr id="9" name="TextBox 8">
              <a:extLst>
                <a:ext uri="{FF2B5EF4-FFF2-40B4-BE49-F238E27FC236}">
                  <a16:creationId xmlns:a16="http://schemas.microsoft.com/office/drawing/2014/main" id="{9F15FEF1-E231-49CC-A561-FF0EBB0B008F}"/>
                </a:ext>
              </a:extLst>
            </p:cNvPr>
            <p:cNvSpPr txBox="1"/>
            <p:nvPr/>
          </p:nvSpPr>
          <p:spPr>
            <a:xfrm>
              <a:off x="8944133" y="3516768"/>
              <a:ext cx="3035061" cy="914397"/>
            </a:xfrm>
            <a:prstGeom prst="rect">
              <a:avLst/>
            </a:prstGeom>
            <a:noFill/>
          </p:spPr>
          <p:txBody>
            <a:bodyPr wrap="square" lIns="0" tIns="0" rIns="0" bIns="0" rtlCol="0">
              <a:noAutofit/>
            </a:bodyPr>
            <a:lstStyle/>
            <a:p>
              <a:pPr defTabSz="228600">
                <a:spcAft>
                  <a:spcPts val="1200"/>
                </a:spcAft>
              </a:pPr>
              <a:r>
                <a:rPr lang="en-US" dirty="0">
                  <a:solidFill>
                    <a:schemeClr val="bg1"/>
                  </a:solidFill>
                  <a:latin typeface="Graphik Light" panose="020B0403030202060203" pitchFamily="34" charset="0"/>
                </a:rPr>
                <a:t>Of new website and mobile app code will be created by generative AI using machine learning models.*</a:t>
              </a:r>
              <a:endParaRPr lang="es-ES" dirty="0">
                <a:solidFill>
                  <a:schemeClr val="bg1"/>
                </a:solidFill>
                <a:latin typeface="Graphik Light" panose="020B0403030202060203" pitchFamily="34" charset="0"/>
              </a:endParaRPr>
            </a:p>
          </p:txBody>
        </p:sp>
        <p:cxnSp>
          <p:nvCxnSpPr>
            <p:cNvPr id="10" name="Straight Connector 9">
              <a:extLst>
                <a:ext uri="{FF2B5EF4-FFF2-40B4-BE49-F238E27FC236}">
                  <a16:creationId xmlns:a16="http://schemas.microsoft.com/office/drawing/2014/main" id="{C44DA910-E6AE-4E77-8C15-2FA9DDC78691}"/>
                </a:ext>
              </a:extLst>
            </p:cNvPr>
            <p:cNvCxnSpPr>
              <a:cxnSpLocks/>
            </p:cNvCxnSpPr>
            <p:nvPr/>
          </p:nvCxnSpPr>
          <p:spPr>
            <a:xfrm>
              <a:off x="7405483" y="4214790"/>
              <a:ext cx="13289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00F2E20-0BB6-43A2-A3D3-43B9837157F7}"/>
              </a:ext>
            </a:extLst>
          </p:cNvPr>
          <p:cNvGrpSpPr/>
          <p:nvPr/>
        </p:nvGrpSpPr>
        <p:grpSpPr>
          <a:xfrm>
            <a:off x="7050553" y="3218085"/>
            <a:ext cx="4760447" cy="1183659"/>
            <a:chOff x="8031077" y="4823049"/>
            <a:chExt cx="5020484" cy="1183659"/>
          </a:xfrm>
        </p:grpSpPr>
        <p:sp>
          <p:nvSpPr>
            <p:cNvPr id="14" name="TextBox 13">
              <a:extLst>
                <a:ext uri="{FF2B5EF4-FFF2-40B4-BE49-F238E27FC236}">
                  <a16:creationId xmlns:a16="http://schemas.microsoft.com/office/drawing/2014/main" id="{0289E5BC-18E3-4FD0-94E1-7BF4B664B636}"/>
                </a:ext>
              </a:extLst>
            </p:cNvPr>
            <p:cNvSpPr txBox="1"/>
            <p:nvPr/>
          </p:nvSpPr>
          <p:spPr>
            <a:xfrm>
              <a:off x="8031077" y="4823049"/>
              <a:ext cx="2126201" cy="683395"/>
            </a:xfrm>
            <a:prstGeom prst="rect">
              <a:avLst/>
            </a:prstGeom>
            <a:noFill/>
          </p:spPr>
          <p:txBody>
            <a:bodyPr wrap="none" lIns="0" tIns="0" rIns="0" bIns="0" rtlCol="0">
              <a:noAutofit/>
            </a:bodyPr>
            <a:lstStyle/>
            <a:p>
              <a:pPr algn="l" defTabSz="228600">
                <a:spcAft>
                  <a:spcPts val="1200"/>
                </a:spcAft>
              </a:pPr>
              <a:r>
                <a:rPr lang="es-ES_tradnl" sz="4800" b="1" noProof="0">
                  <a:solidFill>
                    <a:schemeClr val="bg1"/>
                  </a:solidFill>
                </a:rPr>
                <a:t>30%</a:t>
              </a:r>
              <a:endParaRPr lang="es-ES" sz="4800" b="1" noProof="0">
                <a:solidFill>
                  <a:schemeClr val="bg1"/>
                </a:solidFill>
              </a:endParaRPr>
            </a:p>
          </p:txBody>
        </p:sp>
        <p:cxnSp>
          <p:nvCxnSpPr>
            <p:cNvPr id="15" name="Straight Connector 14">
              <a:extLst>
                <a:ext uri="{FF2B5EF4-FFF2-40B4-BE49-F238E27FC236}">
                  <a16:creationId xmlns:a16="http://schemas.microsoft.com/office/drawing/2014/main" id="{791C9E6D-9799-4BC5-B866-372FE52CA229}"/>
                </a:ext>
              </a:extLst>
            </p:cNvPr>
            <p:cNvCxnSpPr>
              <a:cxnSpLocks/>
            </p:cNvCxnSpPr>
            <p:nvPr/>
          </p:nvCxnSpPr>
          <p:spPr>
            <a:xfrm>
              <a:off x="8031077" y="5580648"/>
              <a:ext cx="14822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C02F45-EA1C-454C-99DD-61CD34ADE042}"/>
                </a:ext>
              </a:extLst>
            </p:cNvPr>
            <p:cNvSpPr txBox="1"/>
            <p:nvPr/>
          </p:nvSpPr>
          <p:spPr>
            <a:xfrm>
              <a:off x="8031077" y="5682855"/>
              <a:ext cx="605902" cy="323853"/>
            </a:xfrm>
            <a:prstGeom prst="rect">
              <a:avLst/>
            </a:prstGeom>
            <a:noFill/>
          </p:spPr>
          <p:txBody>
            <a:bodyPr wrap="square" lIns="0" tIns="0" rIns="0" bIns="0" rtlCol="0">
              <a:noAutofit/>
            </a:bodyPr>
            <a:lstStyle/>
            <a:p>
              <a:pPr algn="l" defTabSz="228600">
                <a:spcAft>
                  <a:spcPts val="1200"/>
                </a:spcAft>
              </a:pPr>
              <a:r>
                <a:rPr lang="es-ES_tradnl" noProof="0">
                  <a:solidFill>
                    <a:schemeClr val="bg1"/>
                  </a:solidFill>
                  <a:latin typeface="Graphik Light" panose="020B0403030202060203" pitchFamily="34" charset="0"/>
                </a:rPr>
                <a:t>2025</a:t>
              </a:r>
              <a:endParaRPr lang="es-ES" noProof="0">
                <a:solidFill>
                  <a:schemeClr val="bg1"/>
                </a:solidFill>
                <a:latin typeface="Graphik Light" panose="020B0403030202060203" pitchFamily="34" charset="0"/>
              </a:endParaRPr>
            </a:p>
          </p:txBody>
        </p:sp>
        <p:sp>
          <p:nvSpPr>
            <p:cNvPr id="17" name="TextBox 16">
              <a:extLst>
                <a:ext uri="{FF2B5EF4-FFF2-40B4-BE49-F238E27FC236}">
                  <a16:creationId xmlns:a16="http://schemas.microsoft.com/office/drawing/2014/main" id="{19B64D9B-7166-421C-8B97-64C625DF4BE0}"/>
                </a:ext>
              </a:extLst>
            </p:cNvPr>
            <p:cNvSpPr txBox="1"/>
            <p:nvPr/>
          </p:nvSpPr>
          <p:spPr>
            <a:xfrm>
              <a:off x="9683953" y="4928976"/>
              <a:ext cx="3367608" cy="813410"/>
            </a:xfrm>
            <a:prstGeom prst="rect">
              <a:avLst/>
            </a:prstGeom>
            <a:noFill/>
          </p:spPr>
          <p:txBody>
            <a:bodyPr wrap="square" lIns="0" tIns="0" rIns="0" bIns="0" rtlCol="0">
              <a:noAutofit/>
            </a:bodyPr>
            <a:lstStyle/>
            <a:p>
              <a:pPr algn="l" defTabSz="228600">
                <a:spcAft>
                  <a:spcPts val="1200"/>
                </a:spcAft>
              </a:pPr>
              <a:r>
                <a:rPr lang="en-US">
                  <a:solidFill>
                    <a:schemeClr val="bg1"/>
                  </a:solidFill>
                  <a:latin typeface="Graphik Light" panose="020B0403030202060203" pitchFamily="34" charset="0"/>
                </a:rPr>
                <a:t>Of enterprises will have implemented an AI-augmented development and testing strategy, up from 5% in 2021.*</a:t>
              </a:r>
              <a:endParaRPr lang="es-ES" noProof="0">
                <a:solidFill>
                  <a:schemeClr val="bg1"/>
                </a:solidFill>
                <a:latin typeface="Graphik Light" panose="020B0403030202060203" pitchFamily="34" charset="0"/>
              </a:endParaRPr>
            </a:p>
          </p:txBody>
        </p:sp>
      </p:grpSp>
      <p:sp>
        <p:nvSpPr>
          <p:cNvPr id="23" name="TextBox 22">
            <a:extLst>
              <a:ext uri="{FF2B5EF4-FFF2-40B4-BE49-F238E27FC236}">
                <a16:creationId xmlns:a16="http://schemas.microsoft.com/office/drawing/2014/main" id="{FD305538-905A-483E-A142-8E4B2CDC6E38}"/>
              </a:ext>
            </a:extLst>
          </p:cNvPr>
          <p:cNvSpPr txBox="1"/>
          <p:nvPr/>
        </p:nvSpPr>
        <p:spPr>
          <a:xfrm>
            <a:off x="7038711" y="5995469"/>
            <a:ext cx="3626524" cy="813405"/>
          </a:xfrm>
          <a:prstGeom prst="rect">
            <a:avLst/>
          </a:prstGeom>
          <a:noFill/>
        </p:spPr>
        <p:txBody>
          <a:bodyPr wrap="square" lIns="0" tIns="0" rIns="0" bIns="0" rtlCol="0">
            <a:noAutofit/>
          </a:bodyPr>
          <a:lstStyle/>
          <a:p>
            <a:pPr defTabSz="228600">
              <a:spcAft>
                <a:spcPts val="1200"/>
              </a:spcAft>
            </a:pPr>
            <a:r>
              <a:rPr lang="en-US" sz="1000" b="0" i="0">
                <a:solidFill>
                  <a:schemeClr val="bg1"/>
                </a:solidFill>
                <a:effectLst/>
                <a:latin typeface="+mj-lt"/>
              </a:rPr>
              <a:t>* Predicts 2022: Generative AI Is Poised to Revolutionize Digital Product Development, Gartner.</a:t>
            </a:r>
          </a:p>
          <a:p>
            <a:pPr algn="l" defTabSz="228600">
              <a:spcAft>
                <a:spcPts val="1200"/>
              </a:spcAft>
            </a:pPr>
            <a:r>
              <a:rPr lang="en-US" sz="1000">
                <a:solidFill>
                  <a:schemeClr val="bg1"/>
                </a:solidFill>
              </a:rPr>
              <a:t>** Competitive programming with </a:t>
            </a:r>
            <a:r>
              <a:rPr lang="en-US" sz="1000" err="1">
                <a:solidFill>
                  <a:schemeClr val="bg1"/>
                </a:solidFill>
              </a:rPr>
              <a:t>AlphaCode</a:t>
            </a:r>
            <a:r>
              <a:rPr lang="en-US" sz="1000">
                <a:solidFill>
                  <a:schemeClr val="bg1"/>
                </a:solidFill>
              </a:rPr>
              <a:t>, DeepMind.</a:t>
            </a:r>
          </a:p>
        </p:txBody>
      </p:sp>
      <p:pic>
        <p:nvPicPr>
          <p:cNvPr id="38" name="Picture 37" descr="A black and white sign&#10;&#10;Description automatically generated with low confidence">
            <a:extLst>
              <a:ext uri="{FF2B5EF4-FFF2-40B4-BE49-F238E27FC236}">
                <a16:creationId xmlns:a16="http://schemas.microsoft.com/office/drawing/2014/main" id="{B13DEA90-CB65-479B-AFF6-CB9139073C9C}"/>
              </a:ext>
            </a:extLst>
          </p:cNvPr>
          <p:cNvPicPr>
            <a:picLocks noChangeAspect="1"/>
          </p:cNvPicPr>
          <p:nvPr/>
        </p:nvPicPr>
        <p:blipFill rotWithShape="1">
          <a:blip r:embed="rId3">
            <a:extLst>
              <a:ext uri="{28A0092B-C50C-407E-A947-70E740481C1C}">
                <a14:useLocalDpi xmlns:a14="http://schemas.microsoft.com/office/drawing/2010/main" val="0"/>
              </a:ext>
            </a:extLst>
          </a:blip>
          <a:srcRect l="-3" r="78661"/>
          <a:stretch/>
        </p:blipFill>
        <p:spPr>
          <a:xfrm>
            <a:off x="2553866" y="3229634"/>
            <a:ext cx="272974" cy="272777"/>
          </a:xfrm>
          <a:prstGeom prst="rect">
            <a:avLst/>
          </a:prstGeom>
        </p:spPr>
      </p:pic>
      <p:pic>
        <p:nvPicPr>
          <p:cNvPr id="40" name="Picture 39" descr="Logo&#10;&#10;Description automatically generated">
            <a:extLst>
              <a:ext uri="{FF2B5EF4-FFF2-40B4-BE49-F238E27FC236}">
                <a16:creationId xmlns:a16="http://schemas.microsoft.com/office/drawing/2014/main" id="{A238ADE4-9FB6-41E7-A20E-DDD4038DF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663" y="5534759"/>
            <a:ext cx="689652" cy="387929"/>
          </a:xfrm>
          <a:prstGeom prst="rect">
            <a:avLst/>
          </a:prstGeom>
        </p:spPr>
      </p:pic>
      <p:pic>
        <p:nvPicPr>
          <p:cNvPr id="42" name="Picture 41" descr="Shape&#10;&#10;Description automatically generated with medium confidence">
            <a:extLst>
              <a:ext uri="{FF2B5EF4-FFF2-40B4-BE49-F238E27FC236}">
                <a16:creationId xmlns:a16="http://schemas.microsoft.com/office/drawing/2014/main" id="{AAA231D4-D549-4684-872E-A4F8C5A3B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400" y="3198811"/>
            <a:ext cx="562713" cy="316526"/>
          </a:xfrm>
          <a:prstGeom prst="rect">
            <a:avLst/>
          </a:prstGeom>
        </p:spPr>
      </p:pic>
      <p:sp>
        <p:nvSpPr>
          <p:cNvPr id="30" name="TextBox 29">
            <a:extLst>
              <a:ext uri="{FF2B5EF4-FFF2-40B4-BE49-F238E27FC236}">
                <a16:creationId xmlns:a16="http://schemas.microsoft.com/office/drawing/2014/main" id="{24C8CA55-9DC3-4B84-B8FE-A13CDAA73053}"/>
              </a:ext>
            </a:extLst>
          </p:cNvPr>
          <p:cNvSpPr txBox="1"/>
          <p:nvPr/>
        </p:nvSpPr>
        <p:spPr>
          <a:xfrm>
            <a:off x="486236" y="1913512"/>
            <a:ext cx="5857413" cy="1077218"/>
          </a:xfrm>
          <a:prstGeom prst="rect">
            <a:avLst/>
          </a:prstGeom>
          <a:noFill/>
        </p:spPr>
        <p:txBody>
          <a:bodyPr wrap="square" lIns="90000">
            <a:spAutoFit/>
          </a:bodyPr>
          <a:lstStyle/>
          <a:p>
            <a:r>
              <a:rPr lang="en-US" sz="1600" dirty="0" err="1">
                <a:latin typeface="Graphik Light" panose="020B0403030202060203" pitchFamily="34" charset="0"/>
              </a:rPr>
              <a:t>OpenAI’s</a:t>
            </a:r>
            <a:r>
              <a:rPr lang="en-US" sz="1600" dirty="0">
                <a:latin typeface="Graphik Light" panose="020B0403030202060203" pitchFamily="34" charset="0"/>
              </a:rPr>
              <a:t> </a:t>
            </a:r>
            <a:r>
              <a:rPr lang="en-US" sz="1600" b="1" dirty="0">
                <a:solidFill>
                  <a:schemeClr val="accent1"/>
                </a:solidFill>
                <a:latin typeface="Graphik Light" panose="020B0403030202060203" pitchFamily="34" charset="0"/>
              </a:rPr>
              <a:t>Codex</a:t>
            </a:r>
            <a:r>
              <a:rPr lang="en-US" sz="1600" dirty="0">
                <a:latin typeface="Graphik Light" panose="020B0403030202060203" pitchFamily="34" charset="0"/>
              </a:rPr>
              <a:t> model, which derives from its GPT-3 model, is specifically designed to generate code from English language requests. Microsoft plans to commercialize this via its GitHub Copilot offering.*</a:t>
            </a:r>
          </a:p>
        </p:txBody>
      </p:sp>
      <p:pic>
        <p:nvPicPr>
          <p:cNvPr id="5" name="Graphic 4">
            <a:extLst>
              <a:ext uri="{FF2B5EF4-FFF2-40B4-BE49-F238E27FC236}">
                <a16:creationId xmlns:a16="http://schemas.microsoft.com/office/drawing/2014/main" id="{503E64C7-4CDC-40A8-853A-3983F1CEF1B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 r="81409"/>
          <a:stretch/>
        </p:blipFill>
        <p:spPr>
          <a:xfrm>
            <a:off x="3078372" y="3229634"/>
            <a:ext cx="266657" cy="272777"/>
          </a:xfrm>
          <a:prstGeom prst="rect">
            <a:avLst/>
          </a:prstGeom>
        </p:spPr>
      </p:pic>
      <p:sp>
        <p:nvSpPr>
          <p:cNvPr id="48" name="TextBox 47">
            <a:extLst>
              <a:ext uri="{FF2B5EF4-FFF2-40B4-BE49-F238E27FC236}">
                <a16:creationId xmlns:a16="http://schemas.microsoft.com/office/drawing/2014/main" id="{FA1427E0-8526-4225-AF0C-66A99C126603}"/>
              </a:ext>
            </a:extLst>
          </p:cNvPr>
          <p:cNvSpPr txBox="1"/>
          <p:nvPr/>
        </p:nvSpPr>
        <p:spPr>
          <a:xfrm>
            <a:off x="520102" y="4063874"/>
            <a:ext cx="5857413" cy="1323439"/>
          </a:xfrm>
          <a:prstGeom prst="rect">
            <a:avLst/>
          </a:prstGeom>
          <a:noFill/>
        </p:spPr>
        <p:txBody>
          <a:bodyPr wrap="square">
            <a:spAutoFit/>
          </a:bodyPr>
          <a:lstStyle/>
          <a:p>
            <a:r>
              <a:rPr lang="en-US" sz="1600" b="1" dirty="0" err="1">
                <a:solidFill>
                  <a:schemeClr val="accent1"/>
                </a:solidFill>
                <a:latin typeface="Graphik Light" panose="020B0403030202060203" pitchFamily="34" charset="0"/>
              </a:rPr>
              <a:t>AlphaCode</a:t>
            </a:r>
            <a:r>
              <a:rPr lang="en-US" sz="1600" dirty="0">
                <a:latin typeface="Graphik Light" panose="020B0403030202060203" pitchFamily="34" charset="0"/>
              </a:rPr>
              <a:t> achieved an estimated rank within the top 54% of participants in programming competitions by solving new problems that require a combination of critical thinking, logic, algorithms, coding, and natural language understanding.**</a:t>
            </a:r>
            <a:endParaRPr lang="es-ES" sz="1600" dirty="0">
              <a:latin typeface="Graphik Light" panose="020B0403030202060203" pitchFamily="34" charset="0"/>
            </a:endParaRPr>
          </a:p>
        </p:txBody>
      </p:sp>
      <p:pic>
        <p:nvPicPr>
          <p:cNvPr id="27" name="Picture 26" descr="Venn diagram&#10;&#10;Description automatically generated">
            <a:extLst>
              <a:ext uri="{FF2B5EF4-FFF2-40B4-BE49-F238E27FC236}">
                <a16:creationId xmlns:a16="http://schemas.microsoft.com/office/drawing/2014/main" id="{9C6768EC-5E6D-4A14-B130-54AC6F4EF1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4317" y="5595394"/>
            <a:ext cx="266657" cy="266657"/>
          </a:xfrm>
          <a:prstGeom prst="rect">
            <a:avLst/>
          </a:prstGeom>
        </p:spPr>
      </p:pic>
    </p:spTree>
    <p:extLst>
      <p:ext uri="{BB962C8B-B14F-4D97-AF65-F5344CB8AC3E}">
        <p14:creationId xmlns:p14="http://schemas.microsoft.com/office/powerpoint/2010/main" val="399059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B7BAD1-E57B-4648-83ED-30ACA703A39C}"/>
              </a:ext>
            </a:extLst>
          </p:cNvPr>
          <p:cNvSpPr/>
          <p:nvPr/>
        </p:nvSpPr>
        <p:spPr>
          <a:xfrm>
            <a:off x="0" y="0"/>
            <a:ext cx="12192000" cy="20300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 name="Title 1">
            <a:extLst>
              <a:ext uri="{FF2B5EF4-FFF2-40B4-BE49-F238E27FC236}">
                <a16:creationId xmlns:a16="http://schemas.microsoft.com/office/drawing/2014/main" id="{5CBE370E-1043-48FC-84C2-76E632ACE8AE}"/>
              </a:ext>
            </a:extLst>
          </p:cNvPr>
          <p:cNvSpPr>
            <a:spLocks noGrp="1"/>
          </p:cNvSpPr>
          <p:nvPr>
            <p:ph type="title"/>
          </p:nvPr>
        </p:nvSpPr>
        <p:spPr/>
        <p:txBody>
          <a:bodyPr/>
          <a:lstStyle/>
          <a:p>
            <a:r>
              <a:rPr lang="es-ES_tradnl" err="1">
                <a:solidFill>
                  <a:schemeClr val="bg1"/>
                </a:solidFill>
              </a:rPr>
              <a:t>Ecosystem</a:t>
            </a:r>
            <a:br>
              <a:rPr lang="es-ES_tradnl">
                <a:solidFill>
                  <a:schemeClr val="bg1"/>
                </a:solidFill>
              </a:rPr>
            </a:br>
            <a:r>
              <a:rPr lang="es-ES_tradnl" sz="2800" b="0" err="1">
                <a:solidFill>
                  <a:schemeClr val="bg1"/>
                </a:solidFill>
              </a:rPr>
              <a:t>Models</a:t>
            </a:r>
            <a:r>
              <a:rPr lang="es-ES_tradnl" sz="2800" b="0">
                <a:solidFill>
                  <a:schemeClr val="bg1"/>
                </a:solidFill>
              </a:rPr>
              <a:t> and </a:t>
            </a:r>
            <a:r>
              <a:rPr lang="es-ES_tradnl" sz="2800" b="0" err="1">
                <a:solidFill>
                  <a:schemeClr val="bg1"/>
                </a:solidFill>
              </a:rPr>
              <a:t>datasets</a:t>
            </a:r>
            <a:r>
              <a:rPr lang="es-ES_tradnl" sz="2800" b="0">
                <a:solidFill>
                  <a:schemeClr val="bg1"/>
                </a:solidFill>
              </a:rPr>
              <a:t> </a:t>
            </a:r>
            <a:r>
              <a:rPr lang="es-ES_tradnl" sz="2800" b="0" err="1">
                <a:solidFill>
                  <a:schemeClr val="bg1"/>
                </a:solidFill>
              </a:rPr>
              <a:t>for</a:t>
            </a:r>
            <a:r>
              <a:rPr lang="es-ES_tradnl" sz="2800" b="0">
                <a:solidFill>
                  <a:schemeClr val="bg1"/>
                </a:solidFill>
              </a:rPr>
              <a:t> general </a:t>
            </a:r>
            <a:r>
              <a:rPr lang="es-ES_tradnl" sz="2800" b="0" err="1">
                <a:solidFill>
                  <a:schemeClr val="bg1"/>
                </a:solidFill>
              </a:rPr>
              <a:t>purpose</a:t>
            </a:r>
            <a:r>
              <a:rPr lang="es-ES_tradnl" sz="2800" b="0">
                <a:solidFill>
                  <a:schemeClr val="bg1"/>
                </a:solidFill>
              </a:rPr>
              <a:t> </a:t>
            </a:r>
            <a:r>
              <a:rPr lang="es-ES_tradnl" sz="2800" b="0" err="1">
                <a:solidFill>
                  <a:schemeClr val="bg1"/>
                </a:solidFill>
              </a:rPr>
              <a:t>programming</a:t>
            </a:r>
            <a:r>
              <a:rPr lang="es-ES_tradnl" sz="2800" b="0">
                <a:solidFill>
                  <a:schemeClr val="bg1"/>
                </a:solidFill>
              </a:rPr>
              <a:t> </a:t>
            </a:r>
            <a:r>
              <a:rPr lang="es-ES_tradnl" sz="2800" b="0" err="1">
                <a:solidFill>
                  <a:schemeClr val="bg1"/>
                </a:solidFill>
              </a:rPr>
              <a:t>languages</a:t>
            </a:r>
            <a:endParaRPr lang="es-ES" sz="2800" b="0">
              <a:solidFill>
                <a:schemeClr val="bg1"/>
              </a:solidFill>
            </a:endParaRPr>
          </a:p>
        </p:txBody>
      </p:sp>
      <p:graphicFrame>
        <p:nvGraphicFramePr>
          <p:cNvPr id="4" name="Table 4">
            <a:extLst>
              <a:ext uri="{FF2B5EF4-FFF2-40B4-BE49-F238E27FC236}">
                <a16:creationId xmlns:a16="http://schemas.microsoft.com/office/drawing/2014/main" id="{4C787092-5CA8-4223-9B72-0FF0E5BBBE3F}"/>
              </a:ext>
            </a:extLst>
          </p:cNvPr>
          <p:cNvGraphicFramePr>
            <a:graphicFrameLocks noGrp="1"/>
          </p:cNvGraphicFramePr>
          <p:nvPr>
            <p:ph sz="quarter" idx="10"/>
            <p:extLst>
              <p:ext uri="{D42A27DB-BD31-4B8C-83A1-F6EECF244321}">
                <p14:modId xmlns:p14="http://schemas.microsoft.com/office/powerpoint/2010/main" val="3353822435"/>
              </p:ext>
            </p:extLst>
          </p:nvPr>
        </p:nvGraphicFramePr>
        <p:xfrm>
          <a:off x="629329" y="1494964"/>
          <a:ext cx="10933342" cy="4023360"/>
        </p:xfrm>
        <a:graphic>
          <a:graphicData uri="http://schemas.openxmlformats.org/drawingml/2006/table">
            <a:tbl>
              <a:tblPr firstRow="1" firstCol="1" bandRow="1">
                <a:tableStyleId>{2D5ABB26-0587-4C30-8999-92F81FD0307C}</a:tableStyleId>
              </a:tblPr>
              <a:tblGrid>
                <a:gridCol w="755073">
                  <a:extLst>
                    <a:ext uri="{9D8B030D-6E8A-4147-A177-3AD203B41FA5}">
                      <a16:colId xmlns:a16="http://schemas.microsoft.com/office/drawing/2014/main" val="1398793257"/>
                    </a:ext>
                  </a:extLst>
                </a:gridCol>
                <a:gridCol w="2115127">
                  <a:extLst>
                    <a:ext uri="{9D8B030D-6E8A-4147-A177-3AD203B41FA5}">
                      <a16:colId xmlns:a16="http://schemas.microsoft.com/office/drawing/2014/main" val="537584213"/>
                    </a:ext>
                  </a:extLst>
                </a:gridCol>
                <a:gridCol w="1496291">
                  <a:extLst>
                    <a:ext uri="{9D8B030D-6E8A-4147-A177-3AD203B41FA5}">
                      <a16:colId xmlns:a16="http://schemas.microsoft.com/office/drawing/2014/main" val="259975218"/>
                    </a:ext>
                  </a:extLst>
                </a:gridCol>
                <a:gridCol w="1634836">
                  <a:extLst>
                    <a:ext uri="{9D8B030D-6E8A-4147-A177-3AD203B41FA5}">
                      <a16:colId xmlns:a16="http://schemas.microsoft.com/office/drawing/2014/main" val="650078196"/>
                    </a:ext>
                  </a:extLst>
                </a:gridCol>
                <a:gridCol w="2216728">
                  <a:extLst>
                    <a:ext uri="{9D8B030D-6E8A-4147-A177-3AD203B41FA5}">
                      <a16:colId xmlns:a16="http://schemas.microsoft.com/office/drawing/2014/main" val="1290645442"/>
                    </a:ext>
                  </a:extLst>
                </a:gridCol>
                <a:gridCol w="2715287">
                  <a:extLst>
                    <a:ext uri="{9D8B030D-6E8A-4147-A177-3AD203B41FA5}">
                      <a16:colId xmlns:a16="http://schemas.microsoft.com/office/drawing/2014/main" val="2267741705"/>
                    </a:ext>
                  </a:extLst>
                </a:gridCol>
              </a:tblGrid>
              <a:tr h="0">
                <a:tc>
                  <a:txBody>
                    <a:bodyPr/>
                    <a:lstStyle/>
                    <a:p>
                      <a:endParaRPr lang="en-US" sz="1200" b="1" noProof="0">
                        <a:solidFill>
                          <a:schemeClr val="bg1"/>
                        </a:solidFill>
                      </a:endParaRPr>
                    </a:p>
                  </a:txBody>
                  <a:tcPr marL="137160" marR="137160" marT="137160" marB="13716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noProof="0">
                          <a:solidFill>
                            <a:schemeClr val="bg1"/>
                          </a:solidFill>
                        </a:rPr>
                        <a:t>Model</a:t>
                      </a:r>
                    </a:p>
                    <a:p>
                      <a:endParaRPr lang="en-US" sz="1200" b="1" noProof="0">
                        <a:solidFill>
                          <a:schemeClr val="bg1"/>
                        </a:solidFill>
                      </a:endParaRPr>
                    </a:p>
                  </a:txBody>
                  <a:tcPr marL="137160" marR="137160" marT="137160" marB="13716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noProof="0">
                          <a:solidFill>
                            <a:schemeClr val="bg1"/>
                          </a:solidFill>
                        </a:rPr>
                        <a:t>Base model</a:t>
                      </a:r>
                    </a:p>
                  </a:txBody>
                  <a:tcPr marL="137160" marR="137160" marT="137160" marB="13716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noProof="0">
                          <a:solidFill>
                            <a:schemeClr val="bg1"/>
                          </a:solidFill>
                        </a:rPr>
                        <a:t>Dataset</a:t>
                      </a:r>
                    </a:p>
                  </a:txBody>
                  <a:tcPr marL="137160" marR="137160" marT="137160" marB="13716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noProof="0">
                          <a:solidFill>
                            <a:schemeClr val="bg1"/>
                          </a:solidFill>
                        </a:rPr>
                        <a:t>Model size</a:t>
                      </a:r>
                    </a:p>
                  </a:txBody>
                  <a:tcPr marL="137160" marR="137160" marT="137160" marB="13716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noProof="0">
                          <a:solidFill>
                            <a:schemeClr val="bg1"/>
                          </a:solidFill>
                        </a:rPr>
                        <a:t>Dataset Size</a:t>
                      </a:r>
                    </a:p>
                  </a:txBody>
                  <a:tcPr marL="137160" marR="137160" marT="137160" marB="13716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6026026"/>
                  </a:ext>
                </a:extLst>
              </a:tr>
              <a:tr h="0">
                <a:tc>
                  <a:txBody>
                    <a:bodyPr/>
                    <a:lstStyle/>
                    <a:p>
                      <a:endParaRPr lang="en-US" sz="1200" b="1" noProof="0">
                        <a:solidFill>
                          <a:schemeClr val="tx1"/>
                        </a:solidFill>
                      </a:endParaRPr>
                    </a:p>
                  </a:txBody>
                  <a:tcPr marL="137160" marR="137160" marT="137160" marB="137160">
                    <a:lnL>
                      <a:noFill/>
                    </a:lnL>
                    <a:lnR>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noProof="0">
                          <a:solidFill>
                            <a:schemeClr val="tx1"/>
                          </a:solidFill>
                        </a:rPr>
                        <a:t>OpenAI’s Codex</a:t>
                      </a:r>
                    </a:p>
                  </a:txBody>
                  <a:tcPr marL="137160" marR="137160" marT="137160" marB="137160">
                    <a:lnL>
                      <a:noFill/>
                    </a:lnL>
                    <a:lnR>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solidFill>
                            <a:schemeClr val="tx1"/>
                          </a:solidFill>
                        </a:rPr>
                        <a:t>GPT</a:t>
                      </a:r>
                    </a:p>
                  </a:txBody>
                  <a:tcPr marL="137160" marR="137160" marT="137160" marB="137160">
                    <a:lnL>
                      <a:noFill/>
                    </a:lnL>
                    <a:lnR>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a:solidFill>
                            <a:schemeClr val="tx1"/>
                          </a:solidFill>
                        </a:rPr>
                        <a:t>GitHub</a:t>
                      </a:r>
                    </a:p>
                  </a:txBody>
                  <a:tcPr marL="137160" marR="137160" marT="137160" marB="137160">
                    <a:lnL>
                      <a:noFill/>
                    </a:lnL>
                    <a:lnR>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a:solidFill>
                            <a:schemeClr val="tx1"/>
                          </a:solidFill>
                        </a:rPr>
                        <a:t>12 Billion parameters</a:t>
                      </a:r>
                    </a:p>
                  </a:txBody>
                  <a:tcPr marL="137160" marR="137160" marT="137160" marB="137160">
                    <a:lnL>
                      <a:noFill/>
                    </a:lnL>
                    <a:lnR>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a:solidFill>
                            <a:schemeClr val="tx1"/>
                          </a:solidFill>
                        </a:rPr>
                        <a:t>54 Million repositories</a:t>
                      </a:r>
                    </a:p>
                    <a:p>
                      <a:r>
                        <a:rPr lang="en-US" sz="1200" noProof="0">
                          <a:solidFill>
                            <a:schemeClr val="tx1"/>
                          </a:solidFill>
                        </a:rPr>
                        <a:t>159 GB of Python code</a:t>
                      </a:r>
                    </a:p>
                  </a:txBody>
                  <a:tcPr marL="137160" marR="137160" marT="137160" marB="137160">
                    <a:lnL>
                      <a:noFill/>
                    </a:lnL>
                    <a:lnR>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1552975"/>
                  </a:ext>
                </a:extLst>
              </a:tr>
              <a:tr h="655320">
                <a:tc>
                  <a:txBody>
                    <a:bodyPr/>
                    <a:lstStyle/>
                    <a:p>
                      <a:endParaRPr lang="es-ES" sz="1200" b="1">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b="1">
                          <a:solidFill>
                            <a:schemeClr val="tx1"/>
                          </a:solidFill>
                        </a:rPr>
                        <a:t>GPT-2, GPT-3, GPT-Neo</a:t>
                      </a:r>
                      <a:endParaRPr lang="es-ES" sz="1200" b="1">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GPT</a:t>
                      </a:r>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APPS</a:t>
                      </a:r>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1.5, 2.7, 175 Billion parameters</a:t>
                      </a:r>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10.000 programming problems</a:t>
                      </a:r>
                    </a:p>
                    <a:p>
                      <a:r>
                        <a:rPr lang="en-US" sz="1200" noProof="0">
                          <a:solidFill>
                            <a:schemeClr val="tx1"/>
                          </a:solidFill>
                        </a:rPr>
                        <a:t>232,421 Python code samples</a:t>
                      </a:r>
                    </a:p>
                    <a:p>
                      <a:r>
                        <a:rPr lang="en-US" sz="1200" noProof="0">
                          <a:solidFill>
                            <a:schemeClr val="tx1"/>
                          </a:solidFill>
                        </a:rPr>
                        <a:t>131,777 Python test cases</a:t>
                      </a:r>
                    </a:p>
                    <a:p>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5456118"/>
                  </a:ext>
                </a:extLst>
              </a:tr>
              <a:tr h="0">
                <a:tc>
                  <a:txBody>
                    <a:bodyPr/>
                    <a:lstStyle/>
                    <a:p>
                      <a:endParaRPr lang="es-ES" sz="1200" b="1">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b="1" err="1">
                          <a:solidFill>
                            <a:schemeClr val="tx1"/>
                          </a:solidFill>
                        </a:rPr>
                        <a:t>EleutherAI’s</a:t>
                      </a:r>
                      <a:r>
                        <a:rPr lang="es-ES_tradnl" sz="1200" b="1">
                          <a:solidFill>
                            <a:schemeClr val="tx1"/>
                          </a:solidFill>
                        </a:rPr>
                        <a:t> GPT-J</a:t>
                      </a:r>
                      <a:endParaRPr lang="es-ES" sz="1200" b="1">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GPT</a:t>
                      </a:r>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The Pile</a:t>
                      </a:r>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6 Billion parameters</a:t>
                      </a:r>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solidFill>
                            <a:schemeClr val="tx1"/>
                          </a:solidFill>
                        </a:rPr>
                        <a:t>95,16 GB of GitHub code</a:t>
                      </a: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385662"/>
                  </a:ext>
                </a:extLst>
              </a:tr>
              <a:tr h="0">
                <a:tc>
                  <a:txBody>
                    <a:bodyPr/>
                    <a:lstStyle/>
                    <a:p>
                      <a:endParaRPr lang="es-ES" sz="1200" b="1">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b="1" err="1">
                          <a:solidFill>
                            <a:schemeClr val="tx1"/>
                          </a:solidFill>
                        </a:rPr>
                        <a:t>DeepMind’s</a:t>
                      </a:r>
                      <a:r>
                        <a:rPr lang="es-ES_tradnl" sz="1200" b="1">
                          <a:solidFill>
                            <a:schemeClr val="tx1"/>
                          </a:solidFill>
                        </a:rPr>
                        <a:t> </a:t>
                      </a:r>
                      <a:r>
                        <a:rPr lang="es-ES_tradnl" sz="1200" b="1" err="1">
                          <a:solidFill>
                            <a:schemeClr val="tx1"/>
                          </a:solidFill>
                        </a:rPr>
                        <a:t>AlphaCode</a:t>
                      </a:r>
                      <a:endParaRPr lang="es-ES" sz="1200" b="1">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a:t>
                      </a:r>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GitHub</a:t>
                      </a:r>
                    </a:p>
                    <a:p>
                      <a:r>
                        <a:rPr lang="es-ES_tradnl" sz="1200">
                          <a:solidFill>
                            <a:schemeClr val="tx1"/>
                          </a:solidFill>
                        </a:rPr>
                        <a:t>CodeContests</a:t>
                      </a:r>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200">
                          <a:solidFill>
                            <a:schemeClr val="tx1"/>
                          </a:solidFill>
                        </a:rPr>
                        <a:t>41 Billion parameters</a:t>
                      </a:r>
                      <a:endParaRPr lang="es-ES" sz="120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solidFill>
                            <a:schemeClr val="tx1"/>
                          </a:solidFill>
                        </a:rPr>
                        <a:t>715,1 GB of GitHub code</a:t>
                      </a:r>
                    </a:p>
                    <a:p>
                      <a:r>
                        <a:rPr lang="en-US" sz="1200" noProof="0">
                          <a:solidFill>
                            <a:schemeClr val="tx1"/>
                          </a:solidFill>
                        </a:rPr>
                        <a:t>13.610 programming problems</a:t>
                      </a:r>
                    </a:p>
                  </a:txBody>
                  <a:tcPr marL="137160" marR="137160" marT="137160" marB="137160">
                    <a:lnL>
                      <a:noFill/>
                    </a:lnL>
                    <a:lnR>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8048462"/>
                  </a:ext>
                </a:extLst>
              </a:tr>
              <a:tr h="0">
                <a:tc>
                  <a:txBody>
                    <a:bodyPr/>
                    <a:lstStyle/>
                    <a:p>
                      <a:endParaRPr lang="en-US" sz="1200" b="1" noProof="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1" noProof="0">
                          <a:solidFill>
                            <a:schemeClr val="tx1"/>
                          </a:solidFill>
                        </a:rPr>
                        <a:t>Microsoft’s </a:t>
                      </a:r>
                      <a:r>
                        <a:rPr lang="en-US" sz="1200" b="1" noProof="0" err="1">
                          <a:solidFill>
                            <a:schemeClr val="tx1"/>
                          </a:solidFill>
                        </a:rPr>
                        <a:t>CodeGPT</a:t>
                      </a:r>
                      <a:endParaRPr lang="en-US" sz="1200" b="1" noProof="0">
                        <a:solidFill>
                          <a:schemeClr val="tx1"/>
                        </a:solidFill>
                      </a:endParaRPr>
                    </a:p>
                  </a:txBody>
                  <a:tcPr marL="137160" marR="137160" marT="137160" marB="137160">
                    <a:lnL>
                      <a:noFill/>
                    </a:lnL>
                    <a:lnR>
                      <a:noFill/>
                    </a:lnR>
                    <a:lnT w="635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noProof="0">
                          <a:solidFill>
                            <a:schemeClr val="tx1"/>
                          </a:solidFill>
                        </a:rPr>
                        <a:t>GPT</a:t>
                      </a:r>
                    </a:p>
                  </a:txBody>
                  <a:tcPr marL="137160" marR="137160" marT="137160" marB="137160">
                    <a:lnL>
                      <a:noFill/>
                    </a:lnL>
                    <a:lnR>
                      <a:noFill/>
                    </a:lnR>
                    <a:lnT w="635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noProof="0">
                          <a:solidFill>
                            <a:schemeClr val="tx1"/>
                          </a:solidFill>
                        </a:rPr>
                        <a:t>CodeSearchNet</a:t>
                      </a:r>
                    </a:p>
                  </a:txBody>
                  <a:tcPr marL="137160" marR="137160" marT="137160" marB="137160">
                    <a:lnL>
                      <a:noFill/>
                    </a:lnL>
                    <a:lnR>
                      <a:noFill/>
                    </a:lnR>
                    <a:lnT w="635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noProof="0">
                          <a:solidFill>
                            <a:schemeClr val="tx1"/>
                          </a:solidFill>
                        </a:rPr>
                        <a:t>124 Million parameters</a:t>
                      </a:r>
                    </a:p>
                  </a:txBody>
                  <a:tcPr marL="137160" marR="137160" marT="137160" marB="137160">
                    <a:lnL>
                      <a:noFill/>
                    </a:lnL>
                    <a:lnR>
                      <a:noFill/>
                    </a:lnR>
                    <a:lnT w="635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s-ES" sz="1200">
                          <a:solidFill>
                            <a:schemeClr val="tx1"/>
                          </a:solidFill>
                        </a:rPr>
                        <a:t>1,1 </a:t>
                      </a:r>
                      <a:r>
                        <a:rPr lang="en-US" sz="1200" noProof="0">
                          <a:solidFill>
                            <a:schemeClr val="tx1"/>
                          </a:solidFill>
                        </a:rPr>
                        <a:t>Million Python functions</a:t>
                      </a:r>
                    </a:p>
                    <a:p>
                      <a:r>
                        <a:rPr lang="en-US" sz="1200" noProof="0">
                          <a:solidFill>
                            <a:schemeClr val="tx1"/>
                          </a:solidFill>
                        </a:rPr>
                        <a:t>1,6 Million Java methods</a:t>
                      </a:r>
                    </a:p>
                  </a:txBody>
                  <a:tcPr marL="137160" marR="137160" marT="137160" marB="137160">
                    <a:lnL>
                      <a:noFill/>
                    </a:lnL>
                    <a:lnR>
                      <a:noFill/>
                    </a:lnR>
                    <a:lnT w="635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643987"/>
                  </a:ext>
                </a:extLst>
              </a:tr>
            </a:tbl>
          </a:graphicData>
        </a:graphic>
      </p:graphicFrame>
      <p:pic>
        <p:nvPicPr>
          <p:cNvPr id="5" name="Picture 4" descr="A black and white sign&#10;&#10;Description automatically generated with low confidence">
            <a:extLst>
              <a:ext uri="{FF2B5EF4-FFF2-40B4-BE49-F238E27FC236}">
                <a16:creationId xmlns:a16="http://schemas.microsoft.com/office/drawing/2014/main" id="{990ABEAA-483C-44FA-9696-169A9A3DDC75}"/>
              </a:ext>
            </a:extLst>
          </p:cNvPr>
          <p:cNvPicPr>
            <a:picLocks noChangeAspect="1"/>
          </p:cNvPicPr>
          <p:nvPr/>
        </p:nvPicPr>
        <p:blipFill rotWithShape="1">
          <a:blip r:embed="rId3">
            <a:extLst>
              <a:ext uri="{28A0092B-C50C-407E-A947-70E740481C1C}">
                <a14:useLocalDpi xmlns:a14="http://schemas.microsoft.com/office/drawing/2010/main" val="0"/>
              </a:ext>
            </a:extLst>
          </a:blip>
          <a:srcRect l="-3" r="78661"/>
          <a:stretch/>
        </p:blipFill>
        <p:spPr>
          <a:xfrm>
            <a:off x="854544" y="4976422"/>
            <a:ext cx="272974" cy="272777"/>
          </a:xfrm>
          <a:prstGeom prst="rect">
            <a:avLst/>
          </a:prstGeom>
          <a:noFill/>
          <a:ln>
            <a:noFill/>
          </a:ln>
        </p:spPr>
      </p:pic>
      <p:pic>
        <p:nvPicPr>
          <p:cNvPr id="7" name="Graphic 6">
            <a:extLst>
              <a:ext uri="{FF2B5EF4-FFF2-40B4-BE49-F238E27FC236}">
                <a16:creationId xmlns:a16="http://schemas.microsoft.com/office/drawing/2014/main" id="{ACAD0E8A-AE1E-4F4E-ADEC-376F5DCB994D}"/>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 r="81409"/>
          <a:stretch/>
        </p:blipFill>
        <p:spPr>
          <a:xfrm>
            <a:off x="854545" y="2262463"/>
            <a:ext cx="266657" cy="272777"/>
          </a:xfrm>
          <a:prstGeom prst="rect">
            <a:avLst/>
          </a:prstGeom>
        </p:spPr>
      </p:pic>
      <p:pic>
        <p:nvPicPr>
          <p:cNvPr id="9" name="Picture 8" descr="Venn diagram&#10;&#10;Description automatically generated">
            <a:extLst>
              <a:ext uri="{FF2B5EF4-FFF2-40B4-BE49-F238E27FC236}">
                <a16:creationId xmlns:a16="http://schemas.microsoft.com/office/drawing/2014/main" id="{55005F22-22BD-4A71-9677-A6CB87C30C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44" y="4353440"/>
            <a:ext cx="266657" cy="266657"/>
          </a:xfrm>
          <a:prstGeom prst="rect">
            <a:avLst/>
          </a:prstGeom>
          <a:noFill/>
          <a:ln>
            <a:noFill/>
          </a:ln>
        </p:spPr>
      </p:pic>
      <p:pic>
        <p:nvPicPr>
          <p:cNvPr id="6" name="Graphic 5">
            <a:extLst>
              <a:ext uri="{FF2B5EF4-FFF2-40B4-BE49-F238E27FC236}">
                <a16:creationId xmlns:a16="http://schemas.microsoft.com/office/drawing/2014/main" id="{CF9FE993-4DDB-4A1F-81D8-E4DEA3CFCB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364" y="3829051"/>
            <a:ext cx="292026" cy="292026"/>
          </a:xfrm>
          <a:prstGeom prst="rect">
            <a:avLst/>
          </a:prstGeom>
        </p:spPr>
      </p:pic>
      <p:pic>
        <p:nvPicPr>
          <p:cNvPr id="10" name="Graphic 9">
            <a:extLst>
              <a:ext uri="{FF2B5EF4-FFF2-40B4-BE49-F238E27FC236}">
                <a16:creationId xmlns:a16="http://schemas.microsoft.com/office/drawing/2014/main" id="{9F4C8E6F-E2D4-4E81-BF58-F6A2925044B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1961" t="18501" r="74122" b="43453"/>
          <a:stretch/>
        </p:blipFill>
        <p:spPr>
          <a:xfrm>
            <a:off x="854544" y="3307479"/>
            <a:ext cx="266657" cy="307681"/>
          </a:xfrm>
          <a:prstGeom prst="rect">
            <a:avLst/>
          </a:prstGeom>
        </p:spPr>
      </p:pic>
      <p:pic>
        <p:nvPicPr>
          <p:cNvPr id="16" name="Graphic 15">
            <a:extLst>
              <a:ext uri="{FF2B5EF4-FFF2-40B4-BE49-F238E27FC236}">
                <a16:creationId xmlns:a16="http://schemas.microsoft.com/office/drawing/2014/main" id="{3AC20A20-DEF8-4FDD-8B3E-0A67482DF3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4544" y="2885444"/>
            <a:ext cx="267481" cy="267481"/>
          </a:xfrm>
          <a:prstGeom prst="rect">
            <a:avLst/>
          </a:prstGeom>
        </p:spPr>
      </p:pic>
    </p:spTree>
    <p:extLst>
      <p:ext uri="{BB962C8B-B14F-4D97-AF65-F5344CB8AC3E}">
        <p14:creationId xmlns:p14="http://schemas.microsoft.com/office/powerpoint/2010/main" val="3289321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82791C7-BAB7-4B39-B8BD-8F25FD13F0F5}"/>
              </a:ext>
            </a:extLst>
          </p:cNvPr>
          <p:cNvSpPr/>
          <p:nvPr/>
        </p:nvSpPr>
        <p:spPr>
          <a:xfrm>
            <a:off x="0" y="0"/>
            <a:ext cx="12192000" cy="20300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 name="Title 1">
            <a:extLst>
              <a:ext uri="{FF2B5EF4-FFF2-40B4-BE49-F238E27FC236}">
                <a16:creationId xmlns:a16="http://schemas.microsoft.com/office/drawing/2014/main" id="{5CBE370E-1043-48FC-84C2-76E632ACE8AE}"/>
              </a:ext>
            </a:extLst>
          </p:cNvPr>
          <p:cNvSpPr>
            <a:spLocks noGrp="1"/>
          </p:cNvSpPr>
          <p:nvPr>
            <p:ph type="title"/>
          </p:nvPr>
        </p:nvSpPr>
        <p:spPr/>
        <p:txBody>
          <a:bodyPr/>
          <a:lstStyle/>
          <a:p>
            <a:r>
              <a:rPr lang="es-ES_tradnl" err="1">
                <a:solidFill>
                  <a:schemeClr val="bg1"/>
                </a:solidFill>
              </a:rPr>
              <a:t>Ecosystem</a:t>
            </a:r>
            <a:r>
              <a:rPr lang="es-ES_tradnl">
                <a:solidFill>
                  <a:schemeClr val="bg1"/>
                </a:solidFill>
              </a:rPr>
              <a:t> </a:t>
            </a:r>
            <a:br>
              <a:rPr lang="es-ES_tradnl">
                <a:solidFill>
                  <a:schemeClr val="bg1"/>
                </a:solidFill>
              </a:rPr>
            </a:br>
            <a:r>
              <a:rPr lang="es-ES_tradnl" sz="2800" b="0" err="1">
                <a:solidFill>
                  <a:schemeClr val="bg1"/>
                </a:solidFill>
              </a:rPr>
              <a:t>Models</a:t>
            </a:r>
            <a:r>
              <a:rPr lang="es-ES_tradnl" sz="2800" b="0">
                <a:solidFill>
                  <a:schemeClr val="bg1"/>
                </a:solidFill>
              </a:rPr>
              <a:t> and </a:t>
            </a:r>
            <a:r>
              <a:rPr lang="es-ES_tradnl" sz="2800" b="0" err="1">
                <a:solidFill>
                  <a:schemeClr val="bg1"/>
                </a:solidFill>
              </a:rPr>
              <a:t>datasets</a:t>
            </a:r>
            <a:r>
              <a:rPr lang="es-ES_tradnl" sz="2800" b="0">
                <a:solidFill>
                  <a:schemeClr val="bg1"/>
                </a:solidFill>
              </a:rPr>
              <a:t> </a:t>
            </a:r>
            <a:r>
              <a:rPr lang="es-ES_tradnl" sz="2800" b="0" err="1">
                <a:solidFill>
                  <a:schemeClr val="bg1"/>
                </a:solidFill>
              </a:rPr>
              <a:t>for</a:t>
            </a:r>
            <a:r>
              <a:rPr lang="es-ES_tradnl" sz="2800" b="0">
                <a:solidFill>
                  <a:schemeClr val="bg1"/>
                </a:solidFill>
              </a:rPr>
              <a:t> SQL</a:t>
            </a:r>
            <a:endParaRPr lang="es-ES" sz="2800" b="0">
              <a:solidFill>
                <a:schemeClr val="bg1"/>
              </a:solidFill>
            </a:endParaRPr>
          </a:p>
        </p:txBody>
      </p:sp>
      <p:graphicFrame>
        <p:nvGraphicFramePr>
          <p:cNvPr id="4" name="Table 4">
            <a:extLst>
              <a:ext uri="{FF2B5EF4-FFF2-40B4-BE49-F238E27FC236}">
                <a16:creationId xmlns:a16="http://schemas.microsoft.com/office/drawing/2014/main" id="{4C787092-5CA8-4223-9B72-0FF0E5BBBE3F}"/>
              </a:ext>
            </a:extLst>
          </p:cNvPr>
          <p:cNvGraphicFramePr>
            <a:graphicFrameLocks noGrp="1"/>
          </p:cNvGraphicFramePr>
          <p:nvPr>
            <p:ph sz="quarter" idx="10"/>
            <p:extLst>
              <p:ext uri="{D42A27DB-BD31-4B8C-83A1-F6EECF244321}">
                <p14:modId xmlns:p14="http://schemas.microsoft.com/office/powerpoint/2010/main" val="4072733647"/>
              </p:ext>
            </p:extLst>
          </p:nvPr>
        </p:nvGraphicFramePr>
        <p:xfrm>
          <a:off x="381000" y="1481799"/>
          <a:ext cx="11212234" cy="2543040"/>
        </p:xfrm>
        <a:graphic>
          <a:graphicData uri="http://schemas.openxmlformats.org/drawingml/2006/table">
            <a:tbl>
              <a:tblPr firstRow="1">
                <a:tableStyleId>{2D5ABB26-0587-4C30-8999-92F81FD0307C}</a:tableStyleId>
              </a:tblPr>
              <a:tblGrid>
                <a:gridCol w="1114313">
                  <a:extLst>
                    <a:ext uri="{9D8B030D-6E8A-4147-A177-3AD203B41FA5}">
                      <a16:colId xmlns:a16="http://schemas.microsoft.com/office/drawing/2014/main" val="490762754"/>
                    </a:ext>
                  </a:extLst>
                </a:gridCol>
                <a:gridCol w="3411216">
                  <a:extLst>
                    <a:ext uri="{9D8B030D-6E8A-4147-A177-3AD203B41FA5}">
                      <a16:colId xmlns:a16="http://schemas.microsoft.com/office/drawing/2014/main" val="537584213"/>
                    </a:ext>
                  </a:extLst>
                </a:gridCol>
                <a:gridCol w="1653203">
                  <a:extLst>
                    <a:ext uri="{9D8B030D-6E8A-4147-A177-3AD203B41FA5}">
                      <a16:colId xmlns:a16="http://schemas.microsoft.com/office/drawing/2014/main" val="4086893905"/>
                    </a:ext>
                  </a:extLst>
                </a:gridCol>
                <a:gridCol w="1142743">
                  <a:extLst>
                    <a:ext uri="{9D8B030D-6E8A-4147-A177-3AD203B41FA5}">
                      <a16:colId xmlns:a16="http://schemas.microsoft.com/office/drawing/2014/main" val="650078196"/>
                    </a:ext>
                  </a:extLst>
                </a:gridCol>
                <a:gridCol w="1366221">
                  <a:extLst>
                    <a:ext uri="{9D8B030D-6E8A-4147-A177-3AD203B41FA5}">
                      <a16:colId xmlns:a16="http://schemas.microsoft.com/office/drawing/2014/main" val="1290645442"/>
                    </a:ext>
                  </a:extLst>
                </a:gridCol>
                <a:gridCol w="2524538">
                  <a:extLst>
                    <a:ext uri="{9D8B030D-6E8A-4147-A177-3AD203B41FA5}">
                      <a16:colId xmlns:a16="http://schemas.microsoft.com/office/drawing/2014/main" val="2267741705"/>
                    </a:ext>
                  </a:extLst>
                </a:gridCol>
              </a:tblGrid>
              <a:tr h="0">
                <a:tc>
                  <a:txBody>
                    <a:bodyPr/>
                    <a:lstStyle/>
                    <a:p>
                      <a:endParaRPr lang="en-US" sz="1200" b="1" noProof="0">
                        <a:solidFill>
                          <a:schemeClr val="bg1"/>
                        </a:solidFill>
                      </a:endParaRPr>
                    </a:p>
                  </a:txBody>
                  <a:tcPr marL="180000" marR="180000" marT="180000" marB="180000"/>
                </a:tc>
                <a:tc>
                  <a:txBody>
                    <a:bodyPr/>
                    <a:lstStyle/>
                    <a:p>
                      <a:r>
                        <a:rPr lang="en-US" sz="1200" b="1" noProof="0">
                          <a:solidFill>
                            <a:schemeClr val="bg1"/>
                          </a:solidFill>
                        </a:rPr>
                        <a:t>Model (SOTA Benchmark)</a:t>
                      </a:r>
                    </a:p>
                  </a:txBody>
                  <a:tcPr marL="180000" marR="180000" marT="180000" marB="180000"/>
                </a:tc>
                <a:tc>
                  <a:txBody>
                    <a:bodyPr/>
                    <a:lstStyle/>
                    <a:p>
                      <a:r>
                        <a:rPr lang="en-US" sz="1200" b="1" noProof="0">
                          <a:solidFill>
                            <a:schemeClr val="bg1"/>
                          </a:solidFill>
                        </a:rPr>
                        <a:t>Base model</a:t>
                      </a:r>
                    </a:p>
                  </a:txBody>
                  <a:tcPr marL="180000" marR="180000" marT="180000" marB="180000"/>
                </a:tc>
                <a:tc>
                  <a:txBody>
                    <a:bodyPr/>
                    <a:lstStyle/>
                    <a:p>
                      <a:r>
                        <a:rPr lang="en-US" sz="1200" b="1" noProof="0">
                          <a:solidFill>
                            <a:schemeClr val="bg1"/>
                          </a:solidFill>
                        </a:rPr>
                        <a:t>Dataset</a:t>
                      </a:r>
                    </a:p>
                  </a:txBody>
                  <a:tcPr marL="180000" marR="180000" marT="180000" marB="180000"/>
                </a:tc>
                <a:tc>
                  <a:txBody>
                    <a:bodyPr/>
                    <a:lstStyle/>
                    <a:p>
                      <a:r>
                        <a:rPr lang="en-US" sz="1200" b="1" noProof="0">
                          <a:solidFill>
                            <a:schemeClr val="bg1"/>
                          </a:solidFill>
                        </a:rPr>
                        <a:t>Model size</a:t>
                      </a:r>
                    </a:p>
                  </a:txBody>
                  <a:tcPr marL="180000" marR="180000" marT="180000" marB="180000"/>
                </a:tc>
                <a:tc>
                  <a:txBody>
                    <a:bodyPr/>
                    <a:lstStyle/>
                    <a:p>
                      <a:r>
                        <a:rPr lang="en-US" sz="1200" b="1" noProof="0">
                          <a:solidFill>
                            <a:schemeClr val="bg1"/>
                          </a:solidFill>
                        </a:rPr>
                        <a:t>Dataset Size</a:t>
                      </a:r>
                    </a:p>
                  </a:txBody>
                  <a:tcPr marL="180000" marR="180000" marT="180000" marB="180000"/>
                </a:tc>
                <a:extLst>
                  <a:ext uri="{0D108BD9-81ED-4DB2-BD59-A6C34878D82A}">
                    <a16:rowId xmlns:a16="http://schemas.microsoft.com/office/drawing/2014/main" val="2546026026"/>
                  </a:ext>
                </a:extLst>
              </a:tr>
              <a:tr h="0">
                <a:tc>
                  <a:txBody>
                    <a:bodyPr/>
                    <a:lstStyle/>
                    <a:p>
                      <a:endParaRPr lang="en-US" sz="1200" b="1" noProof="0">
                        <a:solidFill>
                          <a:schemeClr val="tx1"/>
                        </a:solidFill>
                      </a:endParaRPr>
                    </a:p>
                  </a:txBody>
                  <a:tcPr marL="180000" marR="180000" marT="180000" marB="180000">
                    <a:lnB w="6350" cap="flat" cmpd="sng" algn="ctr">
                      <a:solidFill>
                        <a:schemeClr val="accent2"/>
                      </a:solidFill>
                      <a:prstDash val="solid"/>
                      <a:round/>
                      <a:headEnd type="none" w="med" len="med"/>
                      <a:tailEnd type="none" w="med" len="med"/>
                    </a:lnB>
                  </a:tcPr>
                </a:tc>
                <a:tc>
                  <a:txBody>
                    <a:bodyPr/>
                    <a:lstStyle/>
                    <a:p>
                      <a:endParaRPr lang="es-ES" sz="1200" b="1"/>
                    </a:p>
                    <a:p>
                      <a:r>
                        <a:rPr lang="es-ES" sz="1200" b="1" err="1"/>
                        <a:t>SeaD</a:t>
                      </a:r>
                      <a:r>
                        <a:rPr lang="es-ES" sz="1200" b="1"/>
                        <a:t> + </a:t>
                      </a:r>
                      <a:r>
                        <a:rPr lang="es-ES" sz="1200" b="1" err="1"/>
                        <a:t>Execution-Guided</a:t>
                      </a:r>
                      <a:r>
                        <a:rPr lang="es-ES" sz="1200" b="1"/>
                        <a:t> </a:t>
                      </a:r>
                      <a:r>
                        <a:rPr lang="es-ES" sz="1200" b="1" err="1"/>
                        <a:t>Decoding</a:t>
                      </a:r>
                      <a:endParaRPr lang="es-ES" sz="1200" b="1"/>
                    </a:p>
                    <a:p>
                      <a:endParaRPr lang="en-US" sz="1200" b="1" noProof="0">
                        <a:solidFill>
                          <a:schemeClr val="tx1"/>
                        </a:solidFill>
                      </a:endParaRPr>
                    </a:p>
                  </a:txBody>
                  <a:tcPr marL="180000" marR="180000" marT="180000" marB="180000">
                    <a:lnB w="6350" cap="flat" cmpd="sng" algn="ctr">
                      <a:solidFill>
                        <a:schemeClr val="accent2"/>
                      </a:solidFill>
                      <a:prstDash val="solid"/>
                      <a:round/>
                      <a:headEnd type="none" w="med" len="med"/>
                      <a:tailEnd type="none" w="med" len="med"/>
                    </a:lnB>
                  </a:tcPr>
                </a:tc>
                <a:tc>
                  <a:txBody>
                    <a:bodyPr/>
                    <a:lstStyle/>
                    <a:p>
                      <a:r>
                        <a:rPr lang="en-US" sz="1200" noProof="0" dirty="0">
                          <a:solidFill>
                            <a:schemeClr val="tx1"/>
                          </a:solidFill>
                        </a:rPr>
                        <a:t>Facebook’s BART (Large)</a:t>
                      </a:r>
                    </a:p>
                  </a:txBody>
                  <a:tcPr marL="180000" marR="180000" marT="180000" marB="180000">
                    <a:lnB w="635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err="1">
                          <a:solidFill>
                            <a:schemeClr val="tx1"/>
                          </a:solidFill>
                        </a:rPr>
                        <a:t>WikiSQL</a:t>
                      </a:r>
                      <a:endParaRPr lang="en-US" sz="1200" noProof="0">
                        <a:solidFill>
                          <a:schemeClr val="tx1"/>
                        </a:solidFill>
                      </a:endParaRPr>
                    </a:p>
                  </a:txBody>
                  <a:tcPr marL="180000" marR="180000" marT="180000" marB="180000">
                    <a:lnB w="635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a:t>400 </a:t>
                      </a:r>
                      <a:r>
                        <a:rPr lang="es-ES_tradnl" sz="1200" err="1"/>
                        <a:t>Million</a:t>
                      </a:r>
                      <a:r>
                        <a:rPr lang="es-ES_tradnl" sz="1200"/>
                        <a:t> </a:t>
                      </a:r>
                      <a:r>
                        <a:rPr lang="es-ES_tradnl" sz="1200" err="1"/>
                        <a:t>parameters</a:t>
                      </a:r>
                      <a:endParaRPr lang="es-ES" sz="1200"/>
                    </a:p>
                  </a:txBody>
                  <a:tcPr marL="180000" marR="180000" marT="180000" marB="180000">
                    <a:lnB w="6350" cap="flat" cmpd="sng" algn="ctr">
                      <a:solidFill>
                        <a:schemeClr val="accent2"/>
                      </a:solidFill>
                      <a:prstDash val="solid"/>
                      <a:round/>
                      <a:headEnd type="none" w="med" len="med"/>
                      <a:tailEnd type="none" w="med" len="med"/>
                    </a:lnB>
                  </a:tcPr>
                </a:tc>
                <a:tc>
                  <a:txBody>
                    <a:bodyPr/>
                    <a:lstStyle/>
                    <a:p>
                      <a:r>
                        <a:rPr lang="es-ES" sz="1200">
                          <a:solidFill>
                            <a:schemeClr val="tx1"/>
                          </a:solidFill>
                        </a:rPr>
                        <a:t>80.654 </a:t>
                      </a:r>
                      <a:r>
                        <a:rPr lang="es-ES" sz="1200" err="1">
                          <a:solidFill>
                            <a:schemeClr val="tx1"/>
                          </a:solidFill>
                        </a:rPr>
                        <a:t>questions</a:t>
                      </a:r>
                      <a:r>
                        <a:rPr lang="es-ES" sz="1200">
                          <a:solidFill>
                            <a:schemeClr val="tx1"/>
                          </a:solidFill>
                        </a:rPr>
                        <a:t> and SQL </a:t>
                      </a:r>
                      <a:r>
                        <a:rPr lang="es-ES" sz="1200" err="1">
                          <a:solidFill>
                            <a:schemeClr val="tx1"/>
                          </a:solidFill>
                        </a:rPr>
                        <a:t>queries</a:t>
                      </a:r>
                      <a:endParaRPr lang="es-ES" sz="1200">
                        <a:solidFill>
                          <a:schemeClr val="tx1"/>
                        </a:solidFill>
                      </a:endParaRPr>
                    </a:p>
                    <a:p>
                      <a:r>
                        <a:rPr lang="es-ES" sz="1200">
                          <a:solidFill>
                            <a:schemeClr val="tx1"/>
                          </a:solidFill>
                        </a:rPr>
                        <a:t>24241 tables</a:t>
                      </a:r>
                      <a:endParaRPr lang="en-US" sz="1200" noProof="0">
                        <a:solidFill>
                          <a:schemeClr val="tx1"/>
                        </a:solidFill>
                      </a:endParaRPr>
                    </a:p>
                  </a:txBody>
                  <a:tcPr marL="180000" marR="180000" marT="180000" marB="180000">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349999517"/>
                  </a:ext>
                </a:extLst>
              </a:tr>
              <a:tr h="0">
                <a:tc>
                  <a:txBody>
                    <a:bodyPr/>
                    <a:lstStyle/>
                    <a:p>
                      <a:endParaRPr lang="en-US" sz="1200" b="1" noProof="0">
                        <a:solidFill>
                          <a:schemeClr val="tx1"/>
                        </a:solidFill>
                      </a:endParaRPr>
                    </a:p>
                  </a:txBody>
                  <a:tcPr marL="180000" marR="180000" marT="180000" marB="180000">
                    <a:lnT w="6350" cap="flat" cmpd="sng" algn="ctr">
                      <a:solidFill>
                        <a:schemeClr val="accent2"/>
                      </a:solidFill>
                      <a:prstDash val="solid"/>
                      <a:round/>
                      <a:headEnd type="none" w="med" len="med"/>
                      <a:tailEnd type="none" w="med" len="med"/>
                    </a:lnT>
                  </a:tcPr>
                </a:tc>
                <a:tc>
                  <a:txBody>
                    <a:bodyPr/>
                    <a:lstStyle/>
                    <a:p>
                      <a:r>
                        <a:rPr lang="en-US" sz="1200" b="1" noProof="0">
                          <a:solidFill>
                            <a:schemeClr val="tx1"/>
                          </a:solidFill>
                        </a:rPr>
                        <a:t>T5-3B + PICARD</a:t>
                      </a:r>
                    </a:p>
                  </a:txBody>
                  <a:tcPr marL="180000" marR="180000" marT="180000" marB="180000">
                    <a:lnT w="6350" cap="flat" cmpd="sng" algn="ctr">
                      <a:solidFill>
                        <a:schemeClr val="accent2"/>
                      </a:solidFill>
                      <a:prstDash val="solid"/>
                      <a:round/>
                      <a:headEnd type="none" w="med" len="med"/>
                      <a:tailEnd type="none" w="med" len="med"/>
                    </a:lnT>
                  </a:tcPr>
                </a:tc>
                <a:tc>
                  <a:txBody>
                    <a:bodyPr/>
                    <a:lstStyle/>
                    <a:p>
                      <a:r>
                        <a:rPr lang="en-US" sz="1200" noProof="0">
                          <a:solidFill>
                            <a:schemeClr val="tx1"/>
                          </a:solidFill>
                        </a:rPr>
                        <a:t>Google’s T5-3B</a:t>
                      </a:r>
                    </a:p>
                  </a:txBody>
                  <a:tcPr marL="180000" marR="180000" marT="180000" marB="180000">
                    <a:lnT w="6350" cap="flat" cmpd="sng" algn="ctr">
                      <a:solidFill>
                        <a:schemeClr val="accent2"/>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a:solidFill>
                            <a:schemeClr val="tx1"/>
                          </a:solidFill>
                        </a:rPr>
                        <a:t>Spider</a:t>
                      </a:r>
                    </a:p>
                  </a:txBody>
                  <a:tcPr marL="180000" marR="180000" marT="180000" marB="180000">
                    <a:lnT w="6350" cap="flat" cmpd="sng" algn="ctr">
                      <a:solidFill>
                        <a:schemeClr val="accent2"/>
                      </a:solidFill>
                      <a:prstDash val="solid"/>
                      <a:round/>
                      <a:headEnd type="none" w="med" len="med"/>
                      <a:tailEnd type="none" w="med" len="med"/>
                    </a:lnT>
                  </a:tcPr>
                </a:tc>
                <a:tc>
                  <a:txBody>
                    <a:bodyPr/>
                    <a:lstStyle/>
                    <a:p>
                      <a:r>
                        <a:rPr lang="en-US" sz="1200" noProof="0">
                          <a:solidFill>
                            <a:schemeClr val="tx1"/>
                          </a:solidFill>
                        </a:rPr>
                        <a:t>3 Billion parameter</a:t>
                      </a:r>
                    </a:p>
                  </a:txBody>
                  <a:tcPr marL="180000" marR="180000" marT="180000" marB="180000">
                    <a:lnT w="6350" cap="flat" cmpd="sng" algn="ctr">
                      <a:solidFill>
                        <a:schemeClr val="accent2"/>
                      </a:solidFill>
                      <a:prstDash val="solid"/>
                      <a:round/>
                      <a:headEnd type="none" w="med" len="med"/>
                      <a:tailEnd type="none" w="med" len="med"/>
                    </a:lnT>
                  </a:tcPr>
                </a:tc>
                <a:tc>
                  <a:txBody>
                    <a:bodyPr/>
                    <a:lstStyle/>
                    <a:p>
                      <a:r>
                        <a:rPr lang="es-ES" sz="1200" dirty="0">
                          <a:solidFill>
                            <a:schemeClr val="tx1"/>
                          </a:solidFill>
                        </a:rPr>
                        <a:t>10,181 </a:t>
                      </a:r>
                      <a:r>
                        <a:rPr lang="es-ES" sz="1200" dirty="0" err="1">
                          <a:solidFill>
                            <a:schemeClr val="tx1"/>
                          </a:solidFill>
                        </a:rPr>
                        <a:t>questions</a:t>
                      </a:r>
                      <a:endParaRPr lang="es-ES" sz="1200" dirty="0">
                        <a:solidFill>
                          <a:schemeClr val="tx1"/>
                        </a:solidFill>
                      </a:endParaRPr>
                    </a:p>
                    <a:p>
                      <a:r>
                        <a:rPr lang="es-ES" sz="1200" noProof="0" dirty="0">
                          <a:solidFill>
                            <a:schemeClr val="tx1"/>
                          </a:solidFill>
                        </a:rPr>
                        <a:t>5.693 </a:t>
                      </a:r>
                      <a:r>
                        <a:rPr lang="es-ES" sz="1200" noProof="0" dirty="0" err="1">
                          <a:solidFill>
                            <a:schemeClr val="tx1"/>
                          </a:solidFill>
                        </a:rPr>
                        <a:t>queries</a:t>
                      </a:r>
                      <a:endParaRPr lang="es-ES" sz="1200" noProof="0" dirty="0">
                        <a:solidFill>
                          <a:schemeClr val="tx1"/>
                        </a:solidFill>
                      </a:endParaRPr>
                    </a:p>
                    <a:p>
                      <a:r>
                        <a:rPr lang="es-ES" sz="1200" noProof="0" dirty="0">
                          <a:solidFill>
                            <a:schemeClr val="tx1"/>
                          </a:solidFill>
                        </a:rPr>
                        <a:t>200 </a:t>
                      </a:r>
                      <a:r>
                        <a:rPr lang="es-ES" sz="1200" noProof="0" dirty="0" err="1">
                          <a:solidFill>
                            <a:schemeClr val="tx1"/>
                          </a:solidFill>
                        </a:rPr>
                        <a:t>databases</a:t>
                      </a:r>
                      <a:endParaRPr lang="es-ES" sz="1200" noProof="0" dirty="0">
                        <a:solidFill>
                          <a:schemeClr val="tx1"/>
                        </a:solidFill>
                      </a:endParaRPr>
                    </a:p>
                    <a:p>
                      <a:r>
                        <a:rPr lang="es-ES" sz="1200" noProof="0" dirty="0">
                          <a:solidFill>
                            <a:schemeClr val="tx1"/>
                          </a:solidFill>
                        </a:rPr>
                        <a:t>138 </a:t>
                      </a:r>
                      <a:r>
                        <a:rPr lang="es-ES" sz="1200" noProof="0" dirty="0" err="1">
                          <a:solidFill>
                            <a:schemeClr val="tx1"/>
                          </a:solidFill>
                        </a:rPr>
                        <a:t>domains</a:t>
                      </a:r>
                      <a:endParaRPr lang="en-US" sz="1200" noProof="0" dirty="0">
                        <a:solidFill>
                          <a:schemeClr val="tx1"/>
                        </a:solidFill>
                      </a:endParaRPr>
                    </a:p>
                  </a:txBody>
                  <a:tcPr marL="180000" marR="180000" marT="180000" marB="180000">
                    <a:lnT w="635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374782947"/>
                  </a:ext>
                </a:extLst>
              </a:tr>
            </a:tbl>
          </a:graphicData>
        </a:graphic>
      </p:graphicFrame>
      <p:pic>
        <p:nvPicPr>
          <p:cNvPr id="11" name="Picture 10" descr="A picture containing text, clipart&#10;&#10;Description automatically generated">
            <a:extLst>
              <a:ext uri="{FF2B5EF4-FFF2-40B4-BE49-F238E27FC236}">
                <a16:creationId xmlns:a16="http://schemas.microsoft.com/office/drawing/2014/main" id="{6B2B21BE-C91D-4A40-A767-6B07523D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54" y="2278503"/>
            <a:ext cx="689652" cy="387584"/>
          </a:xfrm>
          <a:prstGeom prst="rect">
            <a:avLst/>
          </a:prstGeom>
        </p:spPr>
      </p:pic>
      <p:pic>
        <p:nvPicPr>
          <p:cNvPr id="12" name="Picture 11" descr="Icon&#10;&#10;Description automatically generated">
            <a:extLst>
              <a:ext uri="{FF2B5EF4-FFF2-40B4-BE49-F238E27FC236}">
                <a16:creationId xmlns:a16="http://schemas.microsoft.com/office/drawing/2014/main" id="{60682AF1-CB21-49C7-9DB6-3B0FD23F3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304" y="3267114"/>
            <a:ext cx="282576" cy="282576"/>
          </a:xfrm>
          <a:prstGeom prst="rect">
            <a:avLst/>
          </a:prstGeom>
        </p:spPr>
      </p:pic>
    </p:spTree>
    <p:extLst>
      <p:ext uri="{BB962C8B-B14F-4D97-AF65-F5344CB8AC3E}">
        <p14:creationId xmlns:p14="http://schemas.microsoft.com/office/powerpoint/2010/main" val="74416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10722FD-A240-4E04-BCC5-6DFC868977C2}"/>
              </a:ext>
            </a:extLst>
          </p:cNvPr>
          <p:cNvSpPr/>
          <p:nvPr/>
        </p:nvSpPr>
        <p:spPr>
          <a:xfrm>
            <a:off x="4034684" y="-7736"/>
            <a:ext cx="6007745" cy="40910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51" name="Rectangle 50">
            <a:extLst>
              <a:ext uri="{FF2B5EF4-FFF2-40B4-BE49-F238E27FC236}">
                <a16:creationId xmlns:a16="http://schemas.microsoft.com/office/drawing/2014/main" id="{13521B13-F594-48C8-B85C-24D9CAE974A1}"/>
              </a:ext>
            </a:extLst>
          </p:cNvPr>
          <p:cNvSpPr/>
          <p:nvPr/>
        </p:nvSpPr>
        <p:spPr>
          <a:xfrm>
            <a:off x="0" y="4083356"/>
            <a:ext cx="4034684" cy="27746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 name="Title 1">
            <a:extLst>
              <a:ext uri="{FF2B5EF4-FFF2-40B4-BE49-F238E27FC236}">
                <a16:creationId xmlns:a16="http://schemas.microsoft.com/office/drawing/2014/main" id="{AD99A62A-18DC-4BB3-B114-E2D0A6FBC8D0}"/>
              </a:ext>
            </a:extLst>
          </p:cNvPr>
          <p:cNvSpPr>
            <a:spLocks noGrp="1"/>
          </p:cNvSpPr>
          <p:nvPr>
            <p:ph type="title"/>
          </p:nvPr>
        </p:nvSpPr>
        <p:spPr>
          <a:xfrm>
            <a:off x="381000" y="347134"/>
            <a:ext cx="11430000" cy="990600"/>
          </a:xfrm>
        </p:spPr>
        <p:txBody>
          <a:bodyPr/>
          <a:lstStyle/>
          <a:p>
            <a:r>
              <a:rPr lang="es-ES_tradnl" dirty="0" err="1"/>
              <a:t>State</a:t>
            </a:r>
            <a:r>
              <a:rPr lang="es-ES_tradnl" dirty="0"/>
              <a:t> </a:t>
            </a:r>
            <a:r>
              <a:rPr lang="es-ES_tradnl" dirty="0" err="1"/>
              <a:t>of</a:t>
            </a:r>
            <a:r>
              <a:rPr lang="es-ES_tradnl" dirty="0"/>
              <a:t> </a:t>
            </a:r>
            <a:r>
              <a:rPr lang="es-ES_tradnl" dirty="0" err="1"/>
              <a:t>the</a:t>
            </a:r>
            <a:r>
              <a:rPr lang="es-ES_tradnl" dirty="0"/>
              <a:t> Art</a:t>
            </a:r>
            <a:endParaRPr lang="es-ES" dirty="0"/>
          </a:p>
        </p:txBody>
      </p:sp>
      <p:sp>
        <p:nvSpPr>
          <p:cNvPr id="6" name="TextBox 5">
            <a:extLst>
              <a:ext uri="{FF2B5EF4-FFF2-40B4-BE49-F238E27FC236}">
                <a16:creationId xmlns:a16="http://schemas.microsoft.com/office/drawing/2014/main" id="{996AED69-92FE-44D5-AAB3-B8B5D4245FA6}"/>
              </a:ext>
            </a:extLst>
          </p:cNvPr>
          <p:cNvSpPr txBox="1"/>
          <p:nvPr/>
        </p:nvSpPr>
        <p:spPr>
          <a:xfrm>
            <a:off x="381000" y="941266"/>
            <a:ext cx="2667000" cy="329184"/>
          </a:xfrm>
          <a:prstGeom prst="rect">
            <a:avLst/>
          </a:prstGeom>
          <a:noFill/>
        </p:spPr>
        <p:txBody>
          <a:bodyPr wrap="square" lIns="0" tIns="0" rIns="0" bIns="0" rtlCol="0">
            <a:noAutofit/>
          </a:bodyPr>
          <a:lstStyle/>
          <a:p>
            <a:pPr algn="l" defTabSz="228600">
              <a:spcAft>
                <a:spcPts val="1200"/>
              </a:spcAft>
            </a:pPr>
            <a:r>
              <a:rPr lang="es-ES_tradnl" b="1" noProof="0" dirty="0">
                <a:solidFill>
                  <a:schemeClr val="accent2"/>
                </a:solidFill>
              </a:rPr>
              <a:t>Python</a:t>
            </a:r>
            <a:endParaRPr lang="es-ES" b="1" noProof="0" dirty="0">
              <a:solidFill>
                <a:schemeClr val="accent2"/>
              </a:solidFill>
            </a:endParaRPr>
          </a:p>
        </p:txBody>
      </p:sp>
      <p:sp>
        <p:nvSpPr>
          <p:cNvPr id="9" name="TextBox 8">
            <a:extLst>
              <a:ext uri="{FF2B5EF4-FFF2-40B4-BE49-F238E27FC236}">
                <a16:creationId xmlns:a16="http://schemas.microsoft.com/office/drawing/2014/main" id="{CFF650C3-DA9F-4977-9C38-3AB63F3410F4}"/>
              </a:ext>
            </a:extLst>
          </p:cNvPr>
          <p:cNvSpPr txBox="1"/>
          <p:nvPr/>
        </p:nvSpPr>
        <p:spPr>
          <a:xfrm>
            <a:off x="381000" y="4249293"/>
            <a:ext cx="2667000" cy="329184"/>
          </a:xfrm>
          <a:prstGeom prst="rect">
            <a:avLst/>
          </a:prstGeom>
          <a:noFill/>
        </p:spPr>
        <p:txBody>
          <a:bodyPr wrap="square" lIns="0" tIns="0" rIns="0" bIns="0" rtlCol="0">
            <a:noAutofit/>
          </a:bodyPr>
          <a:lstStyle/>
          <a:p>
            <a:pPr algn="l" defTabSz="228600">
              <a:spcAft>
                <a:spcPts val="1200"/>
              </a:spcAft>
            </a:pPr>
            <a:r>
              <a:rPr lang="es-ES_tradnl" b="1" noProof="0">
                <a:solidFill>
                  <a:schemeClr val="bg1"/>
                </a:solidFill>
              </a:rPr>
              <a:t>SQL</a:t>
            </a:r>
            <a:endParaRPr lang="es-ES" b="1" noProof="0">
              <a:solidFill>
                <a:schemeClr val="bg1"/>
              </a:solidFill>
            </a:endParaRPr>
          </a:p>
        </p:txBody>
      </p:sp>
      <p:sp>
        <p:nvSpPr>
          <p:cNvPr id="10" name="Rectangle 9">
            <a:extLst>
              <a:ext uri="{FF2B5EF4-FFF2-40B4-BE49-F238E27FC236}">
                <a16:creationId xmlns:a16="http://schemas.microsoft.com/office/drawing/2014/main" id="{6E1502FD-0D77-401F-8D05-6AFB5928362B}"/>
              </a:ext>
            </a:extLst>
          </p:cNvPr>
          <p:cNvSpPr/>
          <p:nvPr/>
        </p:nvSpPr>
        <p:spPr>
          <a:xfrm>
            <a:off x="381000" y="1266155"/>
            <a:ext cx="2906235" cy="271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Aft>
                <a:spcPts val="600"/>
              </a:spcAft>
            </a:pPr>
            <a:r>
              <a:rPr lang="en-US" sz="1400" b="1" dirty="0">
                <a:solidFill>
                  <a:schemeClr val="tx1"/>
                </a:solidFill>
              </a:rPr>
              <a:t>Evaluation</a:t>
            </a:r>
          </a:p>
          <a:p>
            <a:pPr marL="171450" indent="-171450">
              <a:spcAft>
                <a:spcPts val="600"/>
              </a:spcAft>
              <a:buFont typeface="Arial" panose="020B0604020202020204" pitchFamily="34" charset="0"/>
              <a:buChar char="•"/>
            </a:pPr>
            <a:r>
              <a:rPr lang="en-US" sz="1100" dirty="0">
                <a:solidFill>
                  <a:schemeClr val="tx1"/>
                </a:solidFill>
              </a:rPr>
              <a:t>Measuring the actual model’s problem-solving skills by functionally evaluating the generated code.</a:t>
            </a:r>
          </a:p>
          <a:p>
            <a:pPr marL="171450" indent="-171450">
              <a:spcAft>
                <a:spcPts val="600"/>
              </a:spcAft>
              <a:buFont typeface="Arial" panose="020B0604020202020204" pitchFamily="34" charset="0"/>
              <a:buChar char="•"/>
            </a:pPr>
            <a:r>
              <a:rPr lang="en-US" sz="1100" dirty="0">
                <a:solidFill>
                  <a:schemeClr val="tx1"/>
                </a:solidFill>
              </a:rPr>
              <a:t>Models are allowed to generate </a:t>
            </a:r>
            <a:r>
              <a:rPr lang="en-US" sz="1100" b="1" dirty="0">
                <a:solidFill>
                  <a:schemeClr val="tx1"/>
                </a:solidFill>
              </a:rPr>
              <a:t>k solutions per problem </a:t>
            </a:r>
            <a:r>
              <a:rPr lang="en-US" sz="1100" dirty="0">
                <a:solidFill>
                  <a:schemeClr val="tx1"/>
                </a:solidFill>
              </a:rPr>
              <a:t>which are validated by unit testing them. </a:t>
            </a:r>
          </a:p>
          <a:p>
            <a:pPr marL="171450" indent="-171450">
              <a:spcAft>
                <a:spcPts val="600"/>
              </a:spcAft>
              <a:buFont typeface="Arial" panose="020B0604020202020204" pitchFamily="34" charset="0"/>
              <a:buChar char="•"/>
            </a:pPr>
            <a:r>
              <a:rPr lang="en-US" sz="1100" dirty="0">
                <a:solidFill>
                  <a:schemeClr val="tx1"/>
                </a:solidFill>
              </a:rPr>
              <a:t>The problem is considered solved if at least one of k solutions passes all the unit tests.</a:t>
            </a:r>
          </a:p>
          <a:p>
            <a:pPr marL="171450" indent="-171450">
              <a:spcAft>
                <a:spcPts val="600"/>
              </a:spcAft>
              <a:buFont typeface="Arial" panose="020B0604020202020204" pitchFamily="34" charset="0"/>
              <a:buChar char="•"/>
            </a:pPr>
            <a:r>
              <a:rPr lang="en-US" sz="1100" dirty="0">
                <a:solidFill>
                  <a:schemeClr val="tx1"/>
                </a:solidFill>
              </a:rPr>
              <a:t>Codes are tested against specific data sets containing certain number of problems</a:t>
            </a:r>
          </a:p>
          <a:p>
            <a:pPr>
              <a:spcAft>
                <a:spcPts val="600"/>
              </a:spcAft>
            </a:pPr>
            <a:endParaRPr lang="en-US" sz="1200" dirty="0">
              <a:solidFill>
                <a:schemeClr val="tx1"/>
              </a:solidFill>
            </a:endParaRPr>
          </a:p>
        </p:txBody>
      </p:sp>
      <p:sp>
        <p:nvSpPr>
          <p:cNvPr id="11" name="Rectangle 10">
            <a:extLst>
              <a:ext uri="{FF2B5EF4-FFF2-40B4-BE49-F238E27FC236}">
                <a16:creationId xmlns:a16="http://schemas.microsoft.com/office/drawing/2014/main" id="{E781ADF5-A71F-4F15-93B6-2E9C0D4C1D24}"/>
              </a:ext>
            </a:extLst>
          </p:cNvPr>
          <p:cNvSpPr/>
          <p:nvPr/>
        </p:nvSpPr>
        <p:spPr>
          <a:xfrm>
            <a:off x="379904" y="4648004"/>
            <a:ext cx="2874594" cy="189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Aft>
                <a:spcPts val="600"/>
              </a:spcAft>
            </a:pPr>
            <a:r>
              <a:rPr lang="en-US" sz="1400" b="1">
                <a:solidFill>
                  <a:schemeClr val="bg1"/>
                </a:solidFill>
              </a:rPr>
              <a:t>Evaluation</a:t>
            </a:r>
            <a:endParaRPr lang="en-US" sz="1400">
              <a:solidFill>
                <a:schemeClr val="bg1"/>
              </a:solidFill>
            </a:endParaRPr>
          </a:p>
          <a:p>
            <a:pPr>
              <a:spcAft>
                <a:spcPts val="600"/>
              </a:spcAft>
            </a:pPr>
            <a:r>
              <a:rPr lang="en-US" sz="1100">
                <a:solidFill>
                  <a:schemeClr val="bg1"/>
                </a:solidFill>
              </a:rPr>
              <a:t>Two criteria can be applied:</a:t>
            </a:r>
          </a:p>
          <a:p>
            <a:pPr marL="171450" indent="-171450">
              <a:spcAft>
                <a:spcPts val="600"/>
              </a:spcAft>
              <a:buFont typeface="Arial" panose="020B0604020202020204" pitchFamily="34" charset="0"/>
              <a:buChar char="•"/>
            </a:pPr>
            <a:r>
              <a:rPr lang="en-US" sz="1100">
                <a:solidFill>
                  <a:schemeClr val="bg1"/>
                </a:solidFill>
              </a:rPr>
              <a:t>Generated queries are assessed by comparing its </a:t>
            </a:r>
            <a:r>
              <a:rPr lang="en-US" sz="1100" b="1">
                <a:solidFill>
                  <a:schemeClr val="bg1"/>
                </a:solidFill>
              </a:rPr>
              <a:t>logical construction </a:t>
            </a:r>
            <a:r>
              <a:rPr lang="en-US" sz="1100">
                <a:solidFill>
                  <a:schemeClr val="bg1"/>
                </a:solidFill>
              </a:rPr>
              <a:t>to a golden query. </a:t>
            </a:r>
          </a:p>
          <a:p>
            <a:pPr marL="171450" indent="-171450">
              <a:spcAft>
                <a:spcPts val="600"/>
              </a:spcAft>
              <a:buFont typeface="Arial" panose="020B0604020202020204" pitchFamily="34" charset="0"/>
              <a:buChar char="•"/>
            </a:pPr>
            <a:r>
              <a:rPr lang="en-US" sz="1100">
                <a:solidFill>
                  <a:schemeClr val="bg1"/>
                </a:solidFill>
              </a:rPr>
              <a:t>Functional correctness is also evaluated by </a:t>
            </a:r>
            <a:r>
              <a:rPr lang="en-US" sz="1100" b="1">
                <a:solidFill>
                  <a:schemeClr val="bg1"/>
                </a:solidFill>
              </a:rPr>
              <a:t>matching returned results </a:t>
            </a:r>
            <a:r>
              <a:rPr lang="en-US" sz="1100">
                <a:solidFill>
                  <a:schemeClr val="bg1"/>
                </a:solidFill>
              </a:rPr>
              <a:t>from a testing database.</a:t>
            </a:r>
          </a:p>
        </p:txBody>
      </p:sp>
      <p:sp>
        <p:nvSpPr>
          <p:cNvPr id="15" name="Rectangle 14">
            <a:extLst>
              <a:ext uri="{FF2B5EF4-FFF2-40B4-BE49-F238E27FC236}">
                <a16:creationId xmlns:a16="http://schemas.microsoft.com/office/drawing/2014/main" id="{BFD59B88-4EE2-4B0B-AF4A-CBD832639C6E}"/>
              </a:ext>
            </a:extLst>
          </p:cNvPr>
          <p:cNvSpPr/>
          <p:nvPr/>
        </p:nvSpPr>
        <p:spPr>
          <a:xfrm>
            <a:off x="4041655" y="1609611"/>
            <a:ext cx="851534"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r"/>
            <a:r>
              <a:rPr lang="es-ES" sz="1400" b="1" dirty="0">
                <a:solidFill>
                  <a:schemeClr val="bg1"/>
                </a:solidFill>
              </a:rPr>
              <a:t>K = 1</a:t>
            </a:r>
          </a:p>
        </p:txBody>
      </p:sp>
      <p:sp>
        <p:nvSpPr>
          <p:cNvPr id="16" name="Rectangle 15">
            <a:extLst>
              <a:ext uri="{FF2B5EF4-FFF2-40B4-BE49-F238E27FC236}">
                <a16:creationId xmlns:a16="http://schemas.microsoft.com/office/drawing/2014/main" id="{D545071C-0803-49A1-A60B-E234520C2FDA}"/>
              </a:ext>
            </a:extLst>
          </p:cNvPr>
          <p:cNvSpPr/>
          <p:nvPr/>
        </p:nvSpPr>
        <p:spPr>
          <a:xfrm>
            <a:off x="4804114" y="1603589"/>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6,41%</a:t>
            </a:r>
            <a:endParaRPr lang="es-ES" sz="1400">
              <a:solidFill>
                <a:schemeClr val="bg1"/>
              </a:solidFill>
            </a:endParaRPr>
          </a:p>
        </p:txBody>
      </p:sp>
      <p:sp>
        <p:nvSpPr>
          <p:cNvPr id="17" name="Rectangle 16">
            <a:extLst>
              <a:ext uri="{FF2B5EF4-FFF2-40B4-BE49-F238E27FC236}">
                <a16:creationId xmlns:a16="http://schemas.microsoft.com/office/drawing/2014/main" id="{595472A2-991D-49B2-B878-9A6529D77A61}"/>
              </a:ext>
            </a:extLst>
          </p:cNvPr>
          <p:cNvSpPr/>
          <p:nvPr/>
        </p:nvSpPr>
        <p:spPr>
          <a:xfrm>
            <a:off x="5994712" y="1602812"/>
            <a:ext cx="976646"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 sz="1400">
                <a:solidFill>
                  <a:schemeClr val="bg1"/>
                </a:solidFill>
              </a:rPr>
              <a:t>28,81%</a:t>
            </a:r>
          </a:p>
        </p:txBody>
      </p:sp>
      <p:sp>
        <p:nvSpPr>
          <p:cNvPr id="18" name="Rectangle 17">
            <a:extLst>
              <a:ext uri="{FF2B5EF4-FFF2-40B4-BE49-F238E27FC236}">
                <a16:creationId xmlns:a16="http://schemas.microsoft.com/office/drawing/2014/main" id="{59C30CB8-0259-408F-816D-BFC18279880E}"/>
              </a:ext>
            </a:extLst>
          </p:cNvPr>
          <p:cNvSpPr/>
          <p:nvPr/>
        </p:nvSpPr>
        <p:spPr>
          <a:xfrm>
            <a:off x="4062112" y="2214445"/>
            <a:ext cx="856755"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r"/>
            <a:r>
              <a:rPr lang="es-ES" sz="1400" b="1" dirty="0">
                <a:solidFill>
                  <a:schemeClr val="bg1"/>
                </a:solidFill>
              </a:rPr>
              <a:t>K = 100</a:t>
            </a:r>
          </a:p>
        </p:txBody>
      </p:sp>
      <p:sp>
        <p:nvSpPr>
          <p:cNvPr id="19" name="Rectangle 18">
            <a:extLst>
              <a:ext uri="{FF2B5EF4-FFF2-40B4-BE49-F238E27FC236}">
                <a16:creationId xmlns:a16="http://schemas.microsoft.com/office/drawing/2014/main" id="{6B432072-5646-4CA2-A1F0-38BB3C6E6A86}"/>
              </a:ext>
            </a:extLst>
          </p:cNvPr>
          <p:cNvSpPr/>
          <p:nvPr/>
        </p:nvSpPr>
        <p:spPr>
          <a:xfrm>
            <a:off x="4620013" y="555504"/>
            <a:ext cx="2749397" cy="618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 sz="1400" b="1" err="1">
                <a:solidFill>
                  <a:schemeClr val="bg1"/>
                </a:solidFill>
              </a:rPr>
              <a:t>HumanEval</a:t>
            </a:r>
            <a:endParaRPr lang="es-ES" sz="1400" b="1">
              <a:solidFill>
                <a:schemeClr val="bg1"/>
              </a:solidFill>
            </a:endParaRPr>
          </a:p>
          <a:p>
            <a:pPr algn="ctr"/>
            <a:r>
              <a:rPr lang="es-ES" sz="1000" b="1">
                <a:solidFill>
                  <a:schemeClr val="bg1"/>
                </a:solidFill>
              </a:rPr>
              <a:t>164 Low </a:t>
            </a:r>
            <a:r>
              <a:rPr lang="es-ES" sz="1000" b="1" err="1">
                <a:solidFill>
                  <a:schemeClr val="bg1"/>
                </a:solidFill>
              </a:rPr>
              <a:t>to</a:t>
            </a:r>
            <a:r>
              <a:rPr lang="es-ES" sz="1000" b="1">
                <a:solidFill>
                  <a:schemeClr val="bg1"/>
                </a:solidFill>
              </a:rPr>
              <a:t> </a:t>
            </a:r>
            <a:r>
              <a:rPr lang="es-ES" sz="1000" b="1" err="1">
                <a:solidFill>
                  <a:schemeClr val="bg1"/>
                </a:solidFill>
              </a:rPr>
              <a:t>high</a:t>
            </a:r>
            <a:r>
              <a:rPr lang="es-ES" sz="1000" b="1">
                <a:solidFill>
                  <a:schemeClr val="bg1"/>
                </a:solidFill>
              </a:rPr>
              <a:t> </a:t>
            </a:r>
            <a:r>
              <a:rPr lang="es-ES" sz="1000" b="1" err="1">
                <a:solidFill>
                  <a:schemeClr val="bg1"/>
                </a:solidFill>
              </a:rPr>
              <a:t>complexity</a:t>
            </a:r>
            <a:r>
              <a:rPr lang="es-ES" sz="1000" b="1">
                <a:solidFill>
                  <a:schemeClr val="bg1"/>
                </a:solidFill>
              </a:rPr>
              <a:t> </a:t>
            </a:r>
            <a:r>
              <a:rPr lang="es-ES" sz="1000" b="1" err="1">
                <a:solidFill>
                  <a:schemeClr val="bg1"/>
                </a:solidFill>
              </a:rPr>
              <a:t>problems</a:t>
            </a:r>
            <a:endParaRPr lang="es-ES" sz="1000" b="1">
              <a:solidFill>
                <a:schemeClr val="bg1"/>
              </a:solidFill>
            </a:endParaRPr>
          </a:p>
        </p:txBody>
      </p:sp>
      <p:sp>
        <p:nvSpPr>
          <p:cNvPr id="20" name="Rectangle 19">
            <a:extLst>
              <a:ext uri="{FF2B5EF4-FFF2-40B4-BE49-F238E27FC236}">
                <a16:creationId xmlns:a16="http://schemas.microsoft.com/office/drawing/2014/main" id="{333F7C13-2B9C-407B-AC93-4A74DE486758}"/>
              </a:ext>
            </a:extLst>
          </p:cNvPr>
          <p:cNvSpPr/>
          <p:nvPr/>
        </p:nvSpPr>
        <p:spPr>
          <a:xfrm>
            <a:off x="4766242" y="2219644"/>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21,37%</a:t>
            </a:r>
            <a:endParaRPr lang="es-ES" sz="1400">
              <a:solidFill>
                <a:schemeClr val="bg1"/>
              </a:solidFill>
            </a:endParaRPr>
          </a:p>
        </p:txBody>
      </p:sp>
      <p:sp>
        <p:nvSpPr>
          <p:cNvPr id="21" name="Rectangle 20">
            <a:extLst>
              <a:ext uri="{FF2B5EF4-FFF2-40B4-BE49-F238E27FC236}">
                <a16:creationId xmlns:a16="http://schemas.microsoft.com/office/drawing/2014/main" id="{0348C438-3216-4A3D-8A43-3EE1B94E7903}"/>
              </a:ext>
            </a:extLst>
          </p:cNvPr>
          <p:cNvSpPr/>
          <p:nvPr/>
        </p:nvSpPr>
        <p:spPr>
          <a:xfrm>
            <a:off x="5997109" y="2205129"/>
            <a:ext cx="976646"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72,31%</a:t>
            </a:r>
            <a:endParaRPr lang="es-ES" sz="1400">
              <a:solidFill>
                <a:schemeClr val="bg1"/>
              </a:solidFill>
            </a:endParaRPr>
          </a:p>
        </p:txBody>
      </p:sp>
      <p:sp>
        <p:nvSpPr>
          <p:cNvPr id="26" name="Rectangle 25">
            <a:extLst>
              <a:ext uri="{FF2B5EF4-FFF2-40B4-BE49-F238E27FC236}">
                <a16:creationId xmlns:a16="http://schemas.microsoft.com/office/drawing/2014/main" id="{66ED9CA8-9EC5-467A-8112-50C39DED0525}"/>
              </a:ext>
            </a:extLst>
          </p:cNvPr>
          <p:cNvSpPr/>
          <p:nvPr/>
        </p:nvSpPr>
        <p:spPr>
          <a:xfrm>
            <a:off x="4902484" y="4421118"/>
            <a:ext cx="2251360"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b="1">
                <a:solidFill>
                  <a:schemeClr val="tx1"/>
                </a:solidFill>
              </a:rPr>
              <a:t>W</a:t>
            </a:r>
            <a:r>
              <a:rPr lang="es-ES" sz="1400" b="1" err="1">
                <a:solidFill>
                  <a:schemeClr val="tx1"/>
                </a:solidFill>
              </a:rPr>
              <a:t>ikiSQL</a:t>
            </a:r>
            <a:endParaRPr lang="es-ES" sz="1400" b="1">
              <a:solidFill>
                <a:schemeClr val="tx1"/>
              </a:solidFill>
            </a:endParaRPr>
          </a:p>
          <a:p>
            <a:pPr algn="ctr"/>
            <a:r>
              <a:rPr lang="es-ES" sz="1000" b="1">
                <a:solidFill>
                  <a:schemeClr val="accent2"/>
                </a:solidFill>
              </a:rPr>
              <a:t>15.878 Low </a:t>
            </a:r>
            <a:r>
              <a:rPr lang="es-ES" sz="1000" b="1" err="1">
                <a:solidFill>
                  <a:schemeClr val="accent2"/>
                </a:solidFill>
              </a:rPr>
              <a:t>complexity</a:t>
            </a:r>
            <a:r>
              <a:rPr lang="es-ES" sz="1000" b="1">
                <a:solidFill>
                  <a:schemeClr val="accent2"/>
                </a:solidFill>
              </a:rPr>
              <a:t> </a:t>
            </a:r>
            <a:r>
              <a:rPr lang="es-ES" sz="1000" b="1" err="1">
                <a:solidFill>
                  <a:schemeClr val="accent2"/>
                </a:solidFill>
              </a:rPr>
              <a:t>queries</a:t>
            </a:r>
            <a:endParaRPr lang="es-ES" sz="1000" b="1">
              <a:solidFill>
                <a:schemeClr val="accent2"/>
              </a:solidFill>
            </a:endParaRPr>
          </a:p>
        </p:txBody>
      </p:sp>
      <p:sp>
        <p:nvSpPr>
          <p:cNvPr id="29" name="Rectangle 28">
            <a:extLst>
              <a:ext uri="{FF2B5EF4-FFF2-40B4-BE49-F238E27FC236}">
                <a16:creationId xmlns:a16="http://schemas.microsoft.com/office/drawing/2014/main" id="{990B9EE3-CE0C-4D75-B129-C3FC5AEC827A}"/>
              </a:ext>
            </a:extLst>
          </p:cNvPr>
          <p:cNvSpPr/>
          <p:nvPr/>
        </p:nvSpPr>
        <p:spPr>
          <a:xfrm>
            <a:off x="7588630" y="4427478"/>
            <a:ext cx="2329443"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 sz="1400" b="1" dirty="0">
                <a:solidFill>
                  <a:schemeClr val="tx1"/>
                </a:solidFill>
              </a:rPr>
              <a:t>Spider</a:t>
            </a:r>
          </a:p>
          <a:p>
            <a:pPr algn="ctr"/>
            <a:r>
              <a:rPr lang="es-ES" sz="1000" b="1" dirty="0">
                <a:solidFill>
                  <a:schemeClr val="accent2"/>
                </a:solidFill>
              </a:rPr>
              <a:t>Low </a:t>
            </a:r>
            <a:r>
              <a:rPr lang="es-ES" sz="1000" b="1" dirty="0" err="1">
                <a:solidFill>
                  <a:schemeClr val="accent2"/>
                </a:solidFill>
              </a:rPr>
              <a:t>to</a:t>
            </a:r>
            <a:r>
              <a:rPr lang="es-ES" sz="1000" b="1" dirty="0">
                <a:solidFill>
                  <a:schemeClr val="accent2"/>
                </a:solidFill>
              </a:rPr>
              <a:t> </a:t>
            </a:r>
            <a:r>
              <a:rPr lang="es-ES" sz="1000" b="1" dirty="0" err="1">
                <a:solidFill>
                  <a:schemeClr val="accent2"/>
                </a:solidFill>
              </a:rPr>
              <a:t>high</a:t>
            </a:r>
            <a:r>
              <a:rPr lang="es-ES" sz="1000" b="1" dirty="0">
                <a:solidFill>
                  <a:schemeClr val="accent2"/>
                </a:solidFill>
              </a:rPr>
              <a:t> </a:t>
            </a:r>
            <a:r>
              <a:rPr lang="es-ES" sz="1000" b="1" dirty="0" err="1">
                <a:solidFill>
                  <a:schemeClr val="accent2"/>
                </a:solidFill>
              </a:rPr>
              <a:t>complexity</a:t>
            </a:r>
            <a:r>
              <a:rPr lang="es-ES" sz="1000" b="1" dirty="0">
                <a:solidFill>
                  <a:schemeClr val="accent2"/>
                </a:solidFill>
              </a:rPr>
              <a:t> </a:t>
            </a:r>
            <a:r>
              <a:rPr lang="es-ES" sz="1000" b="1" dirty="0" err="1">
                <a:solidFill>
                  <a:schemeClr val="accent2"/>
                </a:solidFill>
              </a:rPr>
              <a:t>queries</a:t>
            </a:r>
            <a:r>
              <a:rPr lang="es-ES" sz="1000" b="1" dirty="0">
                <a:solidFill>
                  <a:schemeClr val="accent2"/>
                </a:solidFill>
              </a:rPr>
              <a:t>*</a:t>
            </a:r>
          </a:p>
        </p:txBody>
      </p:sp>
      <p:sp>
        <p:nvSpPr>
          <p:cNvPr id="30" name="Rectangle 29">
            <a:extLst>
              <a:ext uri="{FF2B5EF4-FFF2-40B4-BE49-F238E27FC236}">
                <a16:creationId xmlns:a16="http://schemas.microsoft.com/office/drawing/2014/main" id="{3D6FEE5B-DAB3-42C6-9146-3028B9972D8E}"/>
              </a:ext>
            </a:extLst>
          </p:cNvPr>
          <p:cNvSpPr/>
          <p:nvPr/>
        </p:nvSpPr>
        <p:spPr>
          <a:xfrm>
            <a:off x="7491718" y="1608705"/>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3,90%</a:t>
            </a:r>
          </a:p>
        </p:txBody>
      </p:sp>
      <p:sp>
        <p:nvSpPr>
          <p:cNvPr id="31" name="Rectangle 30">
            <a:extLst>
              <a:ext uri="{FF2B5EF4-FFF2-40B4-BE49-F238E27FC236}">
                <a16:creationId xmlns:a16="http://schemas.microsoft.com/office/drawing/2014/main" id="{3318C7A2-0380-4F78-AB14-4F61732DF92D}"/>
              </a:ext>
            </a:extLst>
          </p:cNvPr>
          <p:cNvSpPr/>
          <p:nvPr/>
        </p:nvSpPr>
        <p:spPr>
          <a:xfrm>
            <a:off x="8658657" y="1609269"/>
            <a:ext cx="976646"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22,78%</a:t>
            </a:r>
            <a:endParaRPr lang="es-ES" sz="1400">
              <a:solidFill>
                <a:schemeClr val="bg1"/>
              </a:solidFill>
            </a:endParaRPr>
          </a:p>
        </p:txBody>
      </p:sp>
      <p:sp>
        <p:nvSpPr>
          <p:cNvPr id="32" name="Rectangle 31">
            <a:extLst>
              <a:ext uri="{FF2B5EF4-FFF2-40B4-BE49-F238E27FC236}">
                <a16:creationId xmlns:a16="http://schemas.microsoft.com/office/drawing/2014/main" id="{473FC0F0-C01A-4DA5-8A96-A30A7A11AD1B}"/>
              </a:ext>
            </a:extLst>
          </p:cNvPr>
          <p:cNvSpPr/>
          <p:nvPr/>
        </p:nvSpPr>
        <p:spPr>
          <a:xfrm>
            <a:off x="7279739" y="558037"/>
            <a:ext cx="2511926" cy="618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 sz="1400" b="1">
                <a:solidFill>
                  <a:schemeClr val="bg1"/>
                </a:solidFill>
              </a:rPr>
              <a:t>APPS</a:t>
            </a:r>
          </a:p>
          <a:p>
            <a:pPr algn="ctr"/>
            <a:r>
              <a:rPr lang="es-ES" sz="1000" b="1">
                <a:solidFill>
                  <a:schemeClr val="bg1"/>
                </a:solidFill>
              </a:rPr>
              <a:t>1000 Low </a:t>
            </a:r>
            <a:r>
              <a:rPr lang="es-ES" sz="1000" b="1" err="1">
                <a:solidFill>
                  <a:schemeClr val="bg1"/>
                </a:solidFill>
              </a:rPr>
              <a:t>complexity</a:t>
            </a:r>
            <a:r>
              <a:rPr lang="es-ES" sz="1000" b="1">
                <a:solidFill>
                  <a:schemeClr val="bg1"/>
                </a:solidFill>
              </a:rPr>
              <a:t> </a:t>
            </a:r>
            <a:r>
              <a:rPr lang="es-ES" sz="1000" b="1" err="1">
                <a:solidFill>
                  <a:schemeClr val="bg1"/>
                </a:solidFill>
              </a:rPr>
              <a:t>problems</a:t>
            </a:r>
            <a:endParaRPr lang="en-US" sz="1000" b="1">
              <a:solidFill>
                <a:schemeClr val="bg1"/>
              </a:solidFill>
            </a:endParaRPr>
          </a:p>
        </p:txBody>
      </p:sp>
      <p:sp>
        <p:nvSpPr>
          <p:cNvPr id="33" name="Rectangle 32">
            <a:extLst>
              <a:ext uri="{FF2B5EF4-FFF2-40B4-BE49-F238E27FC236}">
                <a16:creationId xmlns:a16="http://schemas.microsoft.com/office/drawing/2014/main" id="{C3D955F4-6A18-4AA0-A9B2-E9C85B6C3729}"/>
              </a:ext>
            </a:extLst>
          </p:cNvPr>
          <p:cNvSpPr/>
          <p:nvPr/>
        </p:nvSpPr>
        <p:spPr>
          <a:xfrm>
            <a:off x="3899657" y="2668051"/>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r"/>
            <a:r>
              <a:rPr lang="es-ES" sz="1400" b="1" dirty="0">
                <a:solidFill>
                  <a:schemeClr val="bg1"/>
                </a:solidFill>
              </a:rPr>
              <a:t>K = 1K</a:t>
            </a:r>
          </a:p>
        </p:txBody>
      </p:sp>
      <p:sp>
        <p:nvSpPr>
          <p:cNvPr id="34" name="Rectangle 33">
            <a:extLst>
              <a:ext uri="{FF2B5EF4-FFF2-40B4-BE49-F238E27FC236}">
                <a16:creationId xmlns:a16="http://schemas.microsoft.com/office/drawing/2014/main" id="{DB5A00F5-0975-4625-ADC6-9DE4CE0ADAD4}"/>
              </a:ext>
            </a:extLst>
          </p:cNvPr>
          <p:cNvSpPr/>
          <p:nvPr/>
        </p:nvSpPr>
        <p:spPr>
          <a:xfrm>
            <a:off x="8626768" y="2662971"/>
            <a:ext cx="1010739"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25,02%</a:t>
            </a:r>
            <a:endParaRPr lang="es-ES" sz="1400">
              <a:solidFill>
                <a:schemeClr val="bg1"/>
              </a:solidFill>
            </a:endParaRPr>
          </a:p>
        </p:txBody>
      </p:sp>
      <p:sp>
        <p:nvSpPr>
          <p:cNvPr id="36" name="Rectangle 35">
            <a:extLst>
              <a:ext uri="{FF2B5EF4-FFF2-40B4-BE49-F238E27FC236}">
                <a16:creationId xmlns:a16="http://schemas.microsoft.com/office/drawing/2014/main" id="{C6BDAEA0-CAFF-49D9-A7AC-DB87EE370E7C}"/>
              </a:ext>
            </a:extLst>
          </p:cNvPr>
          <p:cNvSpPr/>
          <p:nvPr/>
        </p:nvSpPr>
        <p:spPr>
          <a:xfrm>
            <a:off x="4025809" y="4937868"/>
            <a:ext cx="1151457"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r"/>
            <a:r>
              <a:rPr lang="es-ES" sz="1400" b="1" dirty="0" err="1">
                <a:solidFill>
                  <a:schemeClr val="tx1"/>
                </a:solidFill>
              </a:rPr>
              <a:t>Logical</a:t>
            </a:r>
            <a:endParaRPr lang="es-ES" sz="1400" b="1" dirty="0">
              <a:solidFill>
                <a:schemeClr val="tx1"/>
              </a:solidFill>
            </a:endParaRPr>
          </a:p>
        </p:txBody>
      </p:sp>
      <p:sp>
        <p:nvSpPr>
          <p:cNvPr id="37" name="Rectangle 36">
            <a:extLst>
              <a:ext uri="{FF2B5EF4-FFF2-40B4-BE49-F238E27FC236}">
                <a16:creationId xmlns:a16="http://schemas.microsoft.com/office/drawing/2014/main" id="{095B833F-833D-4BAA-88DA-C545BA918FFD}"/>
              </a:ext>
            </a:extLst>
          </p:cNvPr>
          <p:cNvSpPr/>
          <p:nvPr/>
        </p:nvSpPr>
        <p:spPr>
          <a:xfrm>
            <a:off x="5422051" y="4927995"/>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dirty="0">
                <a:solidFill>
                  <a:schemeClr val="tx1"/>
                </a:solidFill>
              </a:rPr>
              <a:t>87,5%</a:t>
            </a:r>
            <a:endParaRPr lang="es-ES" sz="1400" dirty="0">
              <a:solidFill>
                <a:schemeClr val="tx1"/>
              </a:solidFill>
            </a:endParaRPr>
          </a:p>
        </p:txBody>
      </p:sp>
      <p:sp>
        <p:nvSpPr>
          <p:cNvPr id="39" name="Rectangle 38">
            <a:extLst>
              <a:ext uri="{FF2B5EF4-FFF2-40B4-BE49-F238E27FC236}">
                <a16:creationId xmlns:a16="http://schemas.microsoft.com/office/drawing/2014/main" id="{AD0D6221-679D-4FA9-BA43-1CC0A5A0A687}"/>
              </a:ext>
            </a:extLst>
          </p:cNvPr>
          <p:cNvSpPr/>
          <p:nvPr/>
        </p:nvSpPr>
        <p:spPr>
          <a:xfrm>
            <a:off x="4026201" y="5300232"/>
            <a:ext cx="1158517"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r"/>
            <a:r>
              <a:rPr lang="es-ES" sz="1400" b="1" dirty="0" err="1">
                <a:solidFill>
                  <a:schemeClr val="tx1"/>
                </a:solidFill>
              </a:rPr>
              <a:t>Execution</a:t>
            </a:r>
            <a:endParaRPr lang="es-ES" sz="1400" b="1" dirty="0">
              <a:solidFill>
                <a:schemeClr val="tx1"/>
              </a:solidFill>
            </a:endParaRPr>
          </a:p>
        </p:txBody>
      </p:sp>
      <p:sp>
        <p:nvSpPr>
          <p:cNvPr id="40" name="Rectangle 39">
            <a:extLst>
              <a:ext uri="{FF2B5EF4-FFF2-40B4-BE49-F238E27FC236}">
                <a16:creationId xmlns:a16="http://schemas.microsoft.com/office/drawing/2014/main" id="{B79E2734-B3A8-447A-901C-D32A9C4BE890}"/>
              </a:ext>
            </a:extLst>
          </p:cNvPr>
          <p:cNvSpPr/>
          <p:nvPr/>
        </p:nvSpPr>
        <p:spPr>
          <a:xfrm>
            <a:off x="5422051" y="5302722"/>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dirty="0">
                <a:solidFill>
                  <a:schemeClr val="tx1"/>
                </a:solidFill>
              </a:rPr>
              <a:t>93,0%</a:t>
            </a:r>
            <a:endParaRPr lang="es-ES" sz="1400" dirty="0">
              <a:solidFill>
                <a:schemeClr val="tx1"/>
              </a:solidFill>
            </a:endParaRPr>
          </a:p>
        </p:txBody>
      </p:sp>
      <p:sp>
        <p:nvSpPr>
          <p:cNvPr id="43" name="Rectangle 42">
            <a:extLst>
              <a:ext uri="{FF2B5EF4-FFF2-40B4-BE49-F238E27FC236}">
                <a16:creationId xmlns:a16="http://schemas.microsoft.com/office/drawing/2014/main" id="{60111379-6E23-4B1C-96D1-EB117975E800}"/>
              </a:ext>
            </a:extLst>
          </p:cNvPr>
          <p:cNvSpPr/>
          <p:nvPr/>
        </p:nvSpPr>
        <p:spPr>
          <a:xfrm>
            <a:off x="8102366" y="4960094"/>
            <a:ext cx="976646"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tx1"/>
                </a:solidFill>
              </a:rPr>
              <a:t>72,1%</a:t>
            </a:r>
            <a:endParaRPr lang="es-ES" sz="1400">
              <a:solidFill>
                <a:schemeClr val="tx1"/>
              </a:solidFill>
            </a:endParaRPr>
          </a:p>
        </p:txBody>
      </p:sp>
      <p:sp>
        <p:nvSpPr>
          <p:cNvPr id="45" name="Rectangle 44">
            <a:extLst>
              <a:ext uri="{FF2B5EF4-FFF2-40B4-BE49-F238E27FC236}">
                <a16:creationId xmlns:a16="http://schemas.microsoft.com/office/drawing/2014/main" id="{A5BFF9C8-9CE8-490B-BDC4-D397D8F43AFB}"/>
              </a:ext>
            </a:extLst>
          </p:cNvPr>
          <p:cNvSpPr/>
          <p:nvPr/>
        </p:nvSpPr>
        <p:spPr>
          <a:xfrm>
            <a:off x="8085320" y="5321837"/>
            <a:ext cx="1010739"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dirty="0">
                <a:solidFill>
                  <a:schemeClr val="tx1"/>
                </a:solidFill>
              </a:rPr>
              <a:t>75,1%</a:t>
            </a:r>
            <a:endParaRPr lang="es-ES" sz="1400" dirty="0">
              <a:solidFill>
                <a:schemeClr val="tx1"/>
              </a:solidFill>
            </a:endParaRPr>
          </a:p>
        </p:txBody>
      </p:sp>
      <p:cxnSp>
        <p:nvCxnSpPr>
          <p:cNvPr id="47" name="Straight Connector 46">
            <a:extLst>
              <a:ext uri="{FF2B5EF4-FFF2-40B4-BE49-F238E27FC236}">
                <a16:creationId xmlns:a16="http://schemas.microsoft.com/office/drawing/2014/main" id="{F3D5992D-C1D6-4D3D-BF6E-C280E3E88C1B}"/>
              </a:ext>
            </a:extLst>
          </p:cNvPr>
          <p:cNvCxnSpPr>
            <a:cxnSpLocks/>
          </p:cNvCxnSpPr>
          <p:nvPr/>
        </p:nvCxnSpPr>
        <p:spPr>
          <a:xfrm>
            <a:off x="4975832" y="1634864"/>
            <a:ext cx="4801507" cy="33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BCD30118-4903-411B-9AA0-46CAD1F1B6E0}"/>
              </a:ext>
            </a:extLst>
          </p:cNvPr>
          <p:cNvSpPr/>
          <p:nvPr/>
        </p:nvSpPr>
        <p:spPr>
          <a:xfrm>
            <a:off x="7553429" y="2172048"/>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a:t>
            </a:r>
          </a:p>
        </p:txBody>
      </p:sp>
      <p:sp>
        <p:nvSpPr>
          <p:cNvPr id="54" name="Rectangle 53">
            <a:extLst>
              <a:ext uri="{FF2B5EF4-FFF2-40B4-BE49-F238E27FC236}">
                <a16:creationId xmlns:a16="http://schemas.microsoft.com/office/drawing/2014/main" id="{F059D57F-A6BB-4F6D-AA75-FB1A810B904E}"/>
              </a:ext>
            </a:extLst>
          </p:cNvPr>
          <p:cNvSpPr/>
          <p:nvPr/>
        </p:nvSpPr>
        <p:spPr>
          <a:xfrm>
            <a:off x="8618641" y="2181138"/>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a:t>
            </a:r>
          </a:p>
        </p:txBody>
      </p:sp>
      <p:sp>
        <p:nvSpPr>
          <p:cNvPr id="55" name="Rectangle 54">
            <a:extLst>
              <a:ext uri="{FF2B5EF4-FFF2-40B4-BE49-F238E27FC236}">
                <a16:creationId xmlns:a16="http://schemas.microsoft.com/office/drawing/2014/main" id="{455995BA-2C8A-4DE5-9472-0E8830B0441F}"/>
              </a:ext>
            </a:extLst>
          </p:cNvPr>
          <p:cNvSpPr/>
          <p:nvPr/>
        </p:nvSpPr>
        <p:spPr>
          <a:xfrm>
            <a:off x="4813377" y="2666077"/>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a:t>
            </a:r>
          </a:p>
        </p:txBody>
      </p:sp>
      <p:sp>
        <p:nvSpPr>
          <p:cNvPr id="56" name="Rectangle 55">
            <a:extLst>
              <a:ext uri="{FF2B5EF4-FFF2-40B4-BE49-F238E27FC236}">
                <a16:creationId xmlns:a16="http://schemas.microsoft.com/office/drawing/2014/main" id="{D6645023-111D-4F2A-98B0-62B3B044D091}"/>
              </a:ext>
            </a:extLst>
          </p:cNvPr>
          <p:cNvSpPr/>
          <p:nvPr/>
        </p:nvSpPr>
        <p:spPr>
          <a:xfrm>
            <a:off x="5933349" y="2657688"/>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a:t>
            </a:r>
          </a:p>
        </p:txBody>
      </p:sp>
      <p:sp>
        <p:nvSpPr>
          <p:cNvPr id="57" name="Rectangle 56">
            <a:extLst>
              <a:ext uri="{FF2B5EF4-FFF2-40B4-BE49-F238E27FC236}">
                <a16:creationId xmlns:a16="http://schemas.microsoft.com/office/drawing/2014/main" id="{5B6674E3-8A58-4278-9963-A0D9889D4B14}"/>
              </a:ext>
            </a:extLst>
          </p:cNvPr>
          <p:cNvSpPr/>
          <p:nvPr/>
        </p:nvSpPr>
        <p:spPr>
          <a:xfrm>
            <a:off x="7464695" y="2667115"/>
            <a:ext cx="993532" cy="570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400">
                <a:solidFill>
                  <a:schemeClr val="bg1"/>
                </a:solidFill>
              </a:rPr>
              <a:t>17,67%</a:t>
            </a:r>
          </a:p>
        </p:txBody>
      </p:sp>
      <p:sp>
        <p:nvSpPr>
          <p:cNvPr id="58" name="Rectangle 57">
            <a:extLst>
              <a:ext uri="{FF2B5EF4-FFF2-40B4-BE49-F238E27FC236}">
                <a16:creationId xmlns:a16="http://schemas.microsoft.com/office/drawing/2014/main" id="{F1C3CB6F-021B-4DAA-AC55-21C8DC11A9BE}"/>
              </a:ext>
            </a:extLst>
          </p:cNvPr>
          <p:cNvSpPr/>
          <p:nvPr/>
        </p:nvSpPr>
        <p:spPr>
          <a:xfrm>
            <a:off x="4825742" y="1298604"/>
            <a:ext cx="993532" cy="30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b="1">
                <a:solidFill>
                  <a:schemeClr val="bg1"/>
                </a:solidFill>
              </a:rPr>
              <a:t>Min</a:t>
            </a:r>
            <a:endParaRPr lang="es-ES" sz="1400" b="1">
              <a:solidFill>
                <a:schemeClr val="bg1"/>
              </a:solidFill>
            </a:endParaRPr>
          </a:p>
        </p:txBody>
      </p:sp>
      <p:sp>
        <p:nvSpPr>
          <p:cNvPr id="59" name="Rectangle 58">
            <a:extLst>
              <a:ext uri="{FF2B5EF4-FFF2-40B4-BE49-F238E27FC236}">
                <a16:creationId xmlns:a16="http://schemas.microsoft.com/office/drawing/2014/main" id="{E4EA63C5-E808-40F4-8096-F66801EC9011}"/>
              </a:ext>
            </a:extLst>
          </p:cNvPr>
          <p:cNvSpPr/>
          <p:nvPr/>
        </p:nvSpPr>
        <p:spPr>
          <a:xfrm>
            <a:off x="6050621" y="1298604"/>
            <a:ext cx="993532" cy="30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b="1">
                <a:solidFill>
                  <a:schemeClr val="bg1"/>
                </a:solidFill>
              </a:rPr>
              <a:t>Max</a:t>
            </a:r>
            <a:endParaRPr lang="es-ES" sz="1400" b="1">
              <a:solidFill>
                <a:schemeClr val="bg1"/>
              </a:solidFill>
            </a:endParaRPr>
          </a:p>
        </p:txBody>
      </p:sp>
      <p:sp>
        <p:nvSpPr>
          <p:cNvPr id="60" name="Rectangle 59">
            <a:extLst>
              <a:ext uri="{FF2B5EF4-FFF2-40B4-BE49-F238E27FC236}">
                <a16:creationId xmlns:a16="http://schemas.microsoft.com/office/drawing/2014/main" id="{63A949B2-F562-437E-BF55-5473073BC1A8}"/>
              </a:ext>
            </a:extLst>
          </p:cNvPr>
          <p:cNvSpPr/>
          <p:nvPr/>
        </p:nvSpPr>
        <p:spPr>
          <a:xfrm>
            <a:off x="7458045" y="1307604"/>
            <a:ext cx="993532" cy="30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b="1">
                <a:solidFill>
                  <a:schemeClr val="bg1"/>
                </a:solidFill>
              </a:rPr>
              <a:t>Min</a:t>
            </a:r>
            <a:endParaRPr lang="es-ES" sz="1400" b="1">
              <a:solidFill>
                <a:schemeClr val="bg1"/>
              </a:solidFill>
            </a:endParaRPr>
          </a:p>
        </p:txBody>
      </p:sp>
      <p:sp>
        <p:nvSpPr>
          <p:cNvPr id="61" name="Rectangle 60">
            <a:extLst>
              <a:ext uri="{FF2B5EF4-FFF2-40B4-BE49-F238E27FC236}">
                <a16:creationId xmlns:a16="http://schemas.microsoft.com/office/drawing/2014/main" id="{244BCA1E-0612-48D8-8AA7-303098B56BD1}"/>
              </a:ext>
            </a:extLst>
          </p:cNvPr>
          <p:cNvSpPr/>
          <p:nvPr/>
        </p:nvSpPr>
        <p:spPr>
          <a:xfrm>
            <a:off x="8682924" y="1307604"/>
            <a:ext cx="993532" cy="30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b="1">
                <a:solidFill>
                  <a:schemeClr val="bg1"/>
                </a:solidFill>
              </a:rPr>
              <a:t>Max</a:t>
            </a:r>
            <a:endParaRPr lang="es-ES" sz="1400" b="1">
              <a:solidFill>
                <a:schemeClr val="bg1"/>
              </a:solidFill>
            </a:endParaRPr>
          </a:p>
        </p:txBody>
      </p:sp>
      <p:cxnSp>
        <p:nvCxnSpPr>
          <p:cNvPr id="62" name="Straight Connector 61">
            <a:extLst>
              <a:ext uri="{FF2B5EF4-FFF2-40B4-BE49-F238E27FC236}">
                <a16:creationId xmlns:a16="http://schemas.microsoft.com/office/drawing/2014/main" id="{FA78A90C-45FB-4E69-84EE-7B719CC73E97}"/>
              </a:ext>
            </a:extLst>
          </p:cNvPr>
          <p:cNvCxnSpPr>
            <a:cxnSpLocks/>
          </p:cNvCxnSpPr>
          <p:nvPr/>
        </p:nvCxnSpPr>
        <p:spPr>
          <a:xfrm>
            <a:off x="4975832" y="2728643"/>
            <a:ext cx="478105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8787F19-2E36-405D-872E-66929CDA8781}"/>
              </a:ext>
            </a:extLst>
          </p:cNvPr>
          <p:cNvSpPr/>
          <p:nvPr/>
        </p:nvSpPr>
        <p:spPr>
          <a:xfrm>
            <a:off x="6917357" y="1790059"/>
            <a:ext cx="225221" cy="215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solidFill>
                  <a:schemeClr val="accent2"/>
                </a:solidFill>
              </a:rPr>
              <a:t>1</a:t>
            </a:r>
            <a:endParaRPr lang="es-ES" sz="1200" err="1">
              <a:solidFill>
                <a:schemeClr val="accent2"/>
              </a:solidFill>
            </a:endParaRPr>
          </a:p>
        </p:txBody>
      </p:sp>
      <p:sp>
        <p:nvSpPr>
          <p:cNvPr id="49" name="Oval 48">
            <a:extLst>
              <a:ext uri="{FF2B5EF4-FFF2-40B4-BE49-F238E27FC236}">
                <a16:creationId xmlns:a16="http://schemas.microsoft.com/office/drawing/2014/main" id="{CD159CC4-2542-4D90-98EA-BD336ACD2DE2}"/>
              </a:ext>
            </a:extLst>
          </p:cNvPr>
          <p:cNvSpPr/>
          <p:nvPr/>
        </p:nvSpPr>
        <p:spPr>
          <a:xfrm>
            <a:off x="6930034" y="2387806"/>
            <a:ext cx="225221" cy="215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solidFill>
                  <a:schemeClr val="accent2"/>
                </a:solidFill>
              </a:rPr>
              <a:t>1</a:t>
            </a:r>
            <a:endParaRPr lang="es-ES" sz="1200" err="1">
              <a:solidFill>
                <a:schemeClr val="accent2"/>
              </a:solidFill>
            </a:endParaRPr>
          </a:p>
        </p:txBody>
      </p:sp>
      <p:sp>
        <p:nvSpPr>
          <p:cNvPr id="63" name="Oval 62">
            <a:extLst>
              <a:ext uri="{FF2B5EF4-FFF2-40B4-BE49-F238E27FC236}">
                <a16:creationId xmlns:a16="http://schemas.microsoft.com/office/drawing/2014/main" id="{A2BEE49B-3E9B-418E-8C71-6C69AC962C7B}"/>
              </a:ext>
            </a:extLst>
          </p:cNvPr>
          <p:cNvSpPr/>
          <p:nvPr/>
        </p:nvSpPr>
        <p:spPr>
          <a:xfrm>
            <a:off x="9543992" y="1781618"/>
            <a:ext cx="225221" cy="215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solidFill>
                  <a:schemeClr val="accent2"/>
                </a:solidFill>
              </a:rPr>
              <a:t>1</a:t>
            </a:r>
            <a:endParaRPr lang="es-ES" sz="1200" err="1">
              <a:solidFill>
                <a:schemeClr val="accent2"/>
              </a:solidFill>
            </a:endParaRPr>
          </a:p>
        </p:txBody>
      </p:sp>
      <p:sp>
        <p:nvSpPr>
          <p:cNvPr id="64" name="Oval 63">
            <a:extLst>
              <a:ext uri="{FF2B5EF4-FFF2-40B4-BE49-F238E27FC236}">
                <a16:creationId xmlns:a16="http://schemas.microsoft.com/office/drawing/2014/main" id="{802F61D0-BB83-4FA2-9E18-399DC3928A0F}"/>
              </a:ext>
            </a:extLst>
          </p:cNvPr>
          <p:cNvSpPr/>
          <p:nvPr/>
        </p:nvSpPr>
        <p:spPr>
          <a:xfrm>
            <a:off x="9552118" y="2836225"/>
            <a:ext cx="225221" cy="215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solidFill>
                  <a:schemeClr val="accent2"/>
                </a:solidFill>
              </a:rPr>
              <a:t>1</a:t>
            </a:r>
            <a:endParaRPr lang="es-ES" sz="1200" err="1">
              <a:solidFill>
                <a:schemeClr val="accent2"/>
              </a:solidFill>
            </a:endParaRPr>
          </a:p>
        </p:txBody>
      </p:sp>
      <p:sp>
        <p:nvSpPr>
          <p:cNvPr id="65" name="Oval 64">
            <a:extLst>
              <a:ext uri="{FF2B5EF4-FFF2-40B4-BE49-F238E27FC236}">
                <a16:creationId xmlns:a16="http://schemas.microsoft.com/office/drawing/2014/main" id="{82E87496-B498-4172-99E2-D1F39F09E122}"/>
              </a:ext>
            </a:extLst>
          </p:cNvPr>
          <p:cNvSpPr/>
          <p:nvPr/>
        </p:nvSpPr>
        <p:spPr>
          <a:xfrm>
            <a:off x="6314304" y="5105584"/>
            <a:ext cx="225221" cy="2153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t>4</a:t>
            </a:r>
            <a:endParaRPr lang="es-ES" sz="1200" err="1"/>
          </a:p>
        </p:txBody>
      </p:sp>
      <p:sp>
        <p:nvSpPr>
          <p:cNvPr id="66" name="Oval 65">
            <a:extLst>
              <a:ext uri="{FF2B5EF4-FFF2-40B4-BE49-F238E27FC236}">
                <a16:creationId xmlns:a16="http://schemas.microsoft.com/office/drawing/2014/main" id="{941109CA-F822-4E60-966A-74417DBFBC0D}"/>
              </a:ext>
            </a:extLst>
          </p:cNvPr>
          <p:cNvSpPr/>
          <p:nvPr/>
        </p:nvSpPr>
        <p:spPr>
          <a:xfrm>
            <a:off x="4297216" y="3596068"/>
            <a:ext cx="156538" cy="149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000">
                <a:solidFill>
                  <a:schemeClr val="accent2"/>
                </a:solidFill>
              </a:rPr>
              <a:t>1</a:t>
            </a:r>
            <a:endParaRPr lang="es-ES" sz="1000" err="1">
              <a:solidFill>
                <a:schemeClr val="accent2"/>
              </a:solidFill>
            </a:endParaRPr>
          </a:p>
        </p:txBody>
      </p:sp>
      <p:sp>
        <p:nvSpPr>
          <p:cNvPr id="4" name="TextBox 3">
            <a:extLst>
              <a:ext uri="{FF2B5EF4-FFF2-40B4-BE49-F238E27FC236}">
                <a16:creationId xmlns:a16="http://schemas.microsoft.com/office/drawing/2014/main" id="{35C51A41-DC69-4BF6-9043-330A07C52516}"/>
              </a:ext>
            </a:extLst>
          </p:cNvPr>
          <p:cNvSpPr txBox="1"/>
          <p:nvPr/>
        </p:nvSpPr>
        <p:spPr>
          <a:xfrm>
            <a:off x="4502704" y="3589275"/>
            <a:ext cx="914400" cy="263287"/>
          </a:xfrm>
          <a:prstGeom prst="rect">
            <a:avLst/>
          </a:prstGeom>
          <a:noFill/>
        </p:spPr>
        <p:txBody>
          <a:bodyPr wrap="none" lIns="0" tIns="0" rIns="0" bIns="0" rtlCol="0">
            <a:noAutofit/>
          </a:bodyPr>
          <a:lstStyle/>
          <a:p>
            <a:pPr algn="l" defTabSz="228600">
              <a:spcAft>
                <a:spcPts val="1200"/>
              </a:spcAft>
            </a:pPr>
            <a:r>
              <a:rPr lang="es-ES_tradnl" sz="1000" noProof="0" dirty="0">
                <a:solidFill>
                  <a:schemeClr val="bg1"/>
                </a:solidFill>
              </a:rPr>
              <a:t>Codex</a:t>
            </a:r>
            <a:endParaRPr lang="es-ES" sz="1000" noProof="0" dirty="0">
              <a:solidFill>
                <a:schemeClr val="bg1"/>
              </a:solidFill>
            </a:endParaRPr>
          </a:p>
        </p:txBody>
      </p:sp>
      <p:sp>
        <p:nvSpPr>
          <p:cNvPr id="67" name="Oval 66">
            <a:extLst>
              <a:ext uri="{FF2B5EF4-FFF2-40B4-BE49-F238E27FC236}">
                <a16:creationId xmlns:a16="http://schemas.microsoft.com/office/drawing/2014/main" id="{4416FAF2-CB22-49D8-B8B4-3F765DDA25B7}"/>
              </a:ext>
            </a:extLst>
          </p:cNvPr>
          <p:cNvSpPr/>
          <p:nvPr/>
        </p:nvSpPr>
        <p:spPr>
          <a:xfrm>
            <a:off x="5635581" y="1772739"/>
            <a:ext cx="225221" cy="215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solidFill>
                  <a:schemeClr val="accent2"/>
                </a:solidFill>
              </a:rPr>
              <a:t>2</a:t>
            </a:r>
            <a:endParaRPr lang="es-ES" sz="1200" err="1">
              <a:solidFill>
                <a:schemeClr val="accent2"/>
              </a:solidFill>
            </a:endParaRPr>
          </a:p>
        </p:txBody>
      </p:sp>
      <p:sp>
        <p:nvSpPr>
          <p:cNvPr id="69" name="Oval 68">
            <a:extLst>
              <a:ext uri="{FF2B5EF4-FFF2-40B4-BE49-F238E27FC236}">
                <a16:creationId xmlns:a16="http://schemas.microsoft.com/office/drawing/2014/main" id="{735AA8A0-99C5-4657-9ED5-3BF2DCCD078F}"/>
              </a:ext>
            </a:extLst>
          </p:cNvPr>
          <p:cNvSpPr/>
          <p:nvPr/>
        </p:nvSpPr>
        <p:spPr>
          <a:xfrm>
            <a:off x="5271602" y="3605222"/>
            <a:ext cx="156538" cy="149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000">
                <a:solidFill>
                  <a:schemeClr val="accent2"/>
                </a:solidFill>
              </a:rPr>
              <a:t>2</a:t>
            </a:r>
            <a:endParaRPr lang="es-ES" sz="1000" err="1">
              <a:solidFill>
                <a:schemeClr val="accent2"/>
              </a:solidFill>
            </a:endParaRPr>
          </a:p>
        </p:txBody>
      </p:sp>
      <p:sp>
        <p:nvSpPr>
          <p:cNvPr id="70" name="TextBox 69">
            <a:extLst>
              <a:ext uri="{FF2B5EF4-FFF2-40B4-BE49-F238E27FC236}">
                <a16:creationId xmlns:a16="http://schemas.microsoft.com/office/drawing/2014/main" id="{9974D682-8A5C-4EE1-81FC-85F09F7A8FAD}"/>
              </a:ext>
            </a:extLst>
          </p:cNvPr>
          <p:cNvSpPr txBox="1"/>
          <p:nvPr/>
        </p:nvSpPr>
        <p:spPr>
          <a:xfrm>
            <a:off x="5474193" y="3598899"/>
            <a:ext cx="914400" cy="263287"/>
          </a:xfrm>
          <a:prstGeom prst="rect">
            <a:avLst/>
          </a:prstGeom>
          <a:noFill/>
        </p:spPr>
        <p:txBody>
          <a:bodyPr wrap="none" lIns="0" tIns="0" rIns="0" bIns="0" rtlCol="0">
            <a:noAutofit/>
          </a:bodyPr>
          <a:lstStyle/>
          <a:p>
            <a:pPr algn="l" defTabSz="228600">
              <a:spcAft>
                <a:spcPts val="1200"/>
              </a:spcAft>
            </a:pPr>
            <a:r>
              <a:rPr lang="es-ES_tradnl" sz="1000" noProof="0" dirty="0">
                <a:solidFill>
                  <a:schemeClr val="bg1"/>
                </a:solidFill>
              </a:rPr>
              <a:t>GPT-Neo</a:t>
            </a:r>
            <a:endParaRPr lang="es-ES" sz="1000" noProof="0" dirty="0">
              <a:solidFill>
                <a:schemeClr val="bg1"/>
              </a:solidFill>
            </a:endParaRPr>
          </a:p>
        </p:txBody>
      </p:sp>
      <p:sp>
        <p:nvSpPr>
          <p:cNvPr id="71" name="Oval 70">
            <a:extLst>
              <a:ext uri="{FF2B5EF4-FFF2-40B4-BE49-F238E27FC236}">
                <a16:creationId xmlns:a16="http://schemas.microsoft.com/office/drawing/2014/main" id="{A1F0E5A7-22F3-4AD4-9D96-AD93365501EF}"/>
              </a:ext>
            </a:extLst>
          </p:cNvPr>
          <p:cNvSpPr/>
          <p:nvPr/>
        </p:nvSpPr>
        <p:spPr>
          <a:xfrm>
            <a:off x="5635580" y="2388566"/>
            <a:ext cx="225221" cy="215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solidFill>
                  <a:schemeClr val="accent2"/>
                </a:solidFill>
              </a:rPr>
              <a:t>2</a:t>
            </a:r>
            <a:endParaRPr lang="es-ES" sz="1200" err="1">
              <a:solidFill>
                <a:schemeClr val="accent2"/>
              </a:solidFill>
            </a:endParaRPr>
          </a:p>
        </p:txBody>
      </p:sp>
      <p:sp>
        <p:nvSpPr>
          <p:cNvPr id="72" name="Oval 71">
            <a:extLst>
              <a:ext uri="{FF2B5EF4-FFF2-40B4-BE49-F238E27FC236}">
                <a16:creationId xmlns:a16="http://schemas.microsoft.com/office/drawing/2014/main" id="{CF30500A-7158-474F-8F51-1313382240CC}"/>
              </a:ext>
            </a:extLst>
          </p:cNvPr>
          <p:cNvSpPr/>
          <p:nvPr/>
        </p:nvSpPr>
        <p:spPr>
          <a:xfrm>
            <a:off x="8310482" y="1777418"/>
            <a:ext cx="225221" cy="215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solidFill>
                  <a:schemeClr val="accent2"/>
                </a:solidFill>
              </a:rPr>
              <a:t>2</a:t>
            </a:r>
            <a:endParaRPr lang="es-ES" sz="1200" err="1">
              <a:solidFill>
                <a:schemeClr val="accent2"/>
              </a:solidFill>
            </a:endParaRPr>
          </a:p>
        </p:txBody>
      </p:sp>
      <p:sp>
        <p:nvSpPr>
          <p:cNvPr id="73" name="Oval 72">
            <a:extLst>
              <a:ext uri="{FF2B5EF4-FFF2-40B4-BE49-F238E27FC236}">
                <a16:creationId xmlns:a16="http://schemas.microsoft.com/office/drawing/2014/main" id="{9EE3A195-7638-44F9-90F0-111B48F0D168}"/>
              </a:ext>
            </a:extLst>
          </p:cNvPr>
          <p:cNvSpPr/>
          <p:nvPr/>
        </p:nvSpPr>
        <p:spPr>
          <a:xfrm>
            <a:off x="8310481" y="2834020"/>
            <a:ext cx="225221" cy="215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solidFill>
                  <a:schemeClr val="accent2"/>
                </a:solidFill>
              </a:rPr>
              <a:t>3</a:t>
            </a:r>
            <a:endParaRPr lang="es-ES" sz="1200" err="1">
              <a:solidFill>
                <a:schemeClr val="accent2"/>
              </a:solidFill>
            </a:endParaRPr>
          </a:p>
        </p:txBody>
      </p:sp>
      <p:sp>
        <p:nvSpPr>
          <p:cNvPr id="74" name="Oval 73">
            <a:extLst>
              <a:ext uri="{FF2B5EF4-FFF2-40B4-BE49-F238E27FC236}">
                <a16:creationId xmlns:a16="http://schemas.microsoft.com/office/drawing/2014/main" id="{C8A132F1-09FB-4FEF-BB34-DB0338455031}"/>
              </a:ext>
            </a:extLst>
          </p:cNvPr>
          <p:cNvSpPr/>
          <p:nvPr/>
        </p:nvSpPr>
        <p:spPr>
          <a:xfrm>
            <a:off x="6316232" y="3610424"/>
            <a:ext cx="156538" cy="149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000" dirty="0">
                <a:solidFill>
                  <a:schemeClr val="accent2"/>
                </a:solidFill>
              </a:rPr>
              <a:t>3</a:t>
            </a:r>
            <a:endParaRPr lang="es-ES" sz="1000" dirty="0">
              <a:solidFill>
                <a:schemeClr val="accent2"/>
              </a:solidFill>
            </a:endParaRPr>
          </a:p>
        </p:txBody>
      </p:sp>
      <p:sp>
        <p:nvSpPr>
          <p:cNvPr id="75" name="TextBox 74">
            <a:extLst>
              <a:ext uri="{FF2B5EF4-FFF2-40B4-BE49-F238E27FC236}">
                <a16:creationId xmlns:a16="http://schemas.microsoft.com/office/drawing/2014/main" id="{F8AC07BA-E9F3-4348-91F1-15872A3DE5F6}"/>
              </a:ext>
            </a:extLst>
          </p:cNvPr>
          <p:cNvSpPr txBox="1"/>
          <p:nvPr/>
        </p:nvSpPr>
        <p:spPr>
          <a:xfrm>
            <a:off x="6521720" y="3605222"/>
            <a:ext cx="914400" cy="263287"/>
          </a:xfrm>
          <a:prstGeom prst="rect">
            <a:avLst/>
          </a:prstGeom>
          <a:noFill/>
        </p:spPr>
        <p:txBody>
          <a:bodyPr wrap="none" lIns="0" tIns="0" rIns="0" bIns="0" rtlCol="0">
            <a:noAutofit/>
          </a:bodyPr>
          <a:lstStyle/>
          <a:p>
            <a:pPr algn="l" defTabSz="228600">
              <a:spcAft>
                <a:spcPts val="1200"/>
              </a:spcAft>
            </a:pPr>
            <a:r>
              <a:rPr lang="es-ES_tradnl" sz="1000" noProof="0" dirty="0" err="1">
                <a:solidFill>
                  <a:schemeClr val="bg1"/>
                </a:solidFill>
              </a:rPr>
              <a:t>AlphaCode</a:t>
            </a:r>
            <a:endParaRPr lang="es-ES" sz="1000" noProof="0" dirty="0">
              <a:solidFill>
                <a:schemeClr val="bg1"/>
              </a:solidFill>
            </a:endParaRPr>
          </a:p>
        </p:txBody>
      </p:sp>
      <p:sp>
        <p:nvSpPr>
          <p:cNvPr id="76" name="Oval 75">
            <a:extLst>
              <a:ext uri="{FF2B5EF4-FFF2-40B4-BE49-F238E27FC236}">
                <a16:creationId xmlns:a16="http://schemas.microsoft.com/office/drawing/2014/main" id="{06226FA8-1898-4441-B9A8-C354FC6C3B82}"/>
              </a:ext>
            </a:extLst>
          </p:cNvPr>
          <p:cNvSpPr/>
          <p:nvPr/>
        </p:nvSpPr>
        <p:spPr>
          <a:xfrm>
            <a:off x="4279563" y="6100816"/>
            <a:ext cx="156539" cy="1496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000" dirty="0">
                <a:solidFill>
                  <a:schemeClr val="bg1"/>
                </a:solidFill>
              </a:rPr>
              <a:t>4</a:t>
            </a:r>
            <a:endParaRPr lang="es-ES" sz="1000" dirty="0">
              <a:solidFill>
                <a:schemeClr val="bg1"/>
              </a:solidFill>
            </a:endParaRPr>
          </a:p>
        </p:txBody>
      </p:sp>
      <p:sp>
        <p:nvSpPr>
          <p:cNvPr id="77" name="TextBox 76">
            <a:extLst>
              <a:ext uri="{FF2B5EF4-FFF2-40B4-BE49-F238E27FC236}">
                <a16:creationId xmlns:a16="http://schemas.microsoft.com/office/drawing/2014/main" id="{5F1268EE-11E5-4B10-B1CF-138928196984}"/>
              </a:ext>
            </a:extLst>
          </p:cNvPr>
          <p:cNvSpPr txBox="1"/>
          <p:nvPr/>
        </p:nvSpPr>
        <p:spPr>
          <a:xfrm>
            <a:off x="4485144" y="6108473"/>
            <a:ext cx="2392004" cy="165981"/>
          </a:xfrm>
          <a:prstGeom prst="rect">
            <a:avLst/>
          </a:prstGeom>
          <a:noFill/>
        </p:spPr>
        <p:txBody>
          <a:bodyPr wrap="none" lIns="0" tIns="0" rIns="0" bIns="0" rtlCol="0">
            <a:noAutofit/>
          </a:bodyPr>
          <a:lstStyle/>
          <a:p>
            <a:pPr algn="l" defTabSz="228600"/>
            <a:r>
              <a:rPr lang="es-ES_tradnl" sz="1000" noProof="0" dirty="0" err="1"/>
              <a:t>SeaD</a:t>
            </a:r>
            <a:r>
              <a:rPr lang="es-ES_tradnl" sz="1000" noProof="0" dirty="0"/>
              <a:t> + </a:t>
            </a:r>
            <a:r>
              <a:rPr lang="es-ES_tradnl" sz="1000" noProof="0" dirty="0" err="1"/>
              <a:t>Execution</a:t>
            </a:r>
            <a:r>
              <a:rPr lang="es-ES_tradnl" sz="1000" noProof="0" dirty="0"/>
              <a:t> – </a:t>
            </a:r>
            <a:r>
              <a:rPr lang="es-ES_tradnl" sz="1000" noProof="0" dirty="0" err="1"/>
              <a:t>Guided</a:t>
            </a:r>
            <a:r>
              <a:rPr lang="es-ES_tradnl" sz="1000" noProof="0" dirty="0"/>
              <a:t> </a:t>
            </a:r>
            <a:r>
              <a:rPr lang="es-ES_tradnl" sz="1000" noProof="0" dirty="0" err="1"/>
              <a:t>Decoding</a:t>
            </a:r>
            <a:endParaRPr lang="es-ES_tradnl" sz="1000" noProof="0" dirty="0"/>
          </a:p>
          <a:p>
            <a:pPr algn="l" defTabSz="228600">
              <a:spcAft>
                <a:spcPts val="1200"/>
              </a:spcAft>
            </a:pPr>
            <a:endParaRPr lang="es-ES" sz="1000" noProof="0" dirty="0"/>
          </a:p>
        </p:txBody>
      </p:sp>
      <p:sp>
        <p:nvSpPr>
          <p:cNvPr id="78" name="Oval 77">
            <a:extLst>
              <a:ext uri="{FF2B5EF4-FFF2-40B4-BE49-F238E27FC236}">
                <a16:creationId xmlns:a16="http://schemas.microsoft.com/office/drawing/2014/main" id="{803009AB-D8E2-49E3-9E95-58B7134A1E5E}"/>
              </a:ext>
            </a:extLst>
          </p:cNvPr>
          <p:cNvSpPr/>
          <p:nvPr/>
        </p:nvSpPr>
        <p:spPr>
          <a:xfrm>
            <a:off x="7128827" y="6116623"/>
            <a:ext cx="156538" cy="149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000" dirty="0">
                <a:solidFill>
                  <a:schemeClr val="bg1"/>
                </a:solidFill>
              </a:rPr>
              <a:t>5</a:t>
            </a:r>
            <a:endParaRPr lang="es-ES" sz="1000" dirty="0">
              <a:solidFill>
                <a:schemeClr val="bg1"/>
              </a:solidFill>
            </a:endParaRPr>
          </a:p>
        </p:txBody>
      </p:sp>
      <p:sp>
        <p:nvSpPr>
          <p:cNvPr id="79" name="TextBox 78">
            <a:extLst>
              <a:ext uri="{FF2B5EF4-FFF2-40B4-BE49-F238E27FC236}">
                <a16:creationId xmlns:a16="http://schemas.microsoft.com/office/drawing/2014/main" id="{9D9BA9CC-6996-45FD-B236-EBBBB3D6D0D8}"/>
              </a:ext>
            </a:extLst>
          </p:cNvPr>
          <p:cNvSpPr txBox="1"/>
          <p:nvPr/>
        </p:nvSpPr>
        <p:spPr>
          <a:xfrm>
            <a:off x="7334407" y="6116623"/>
            <a:ext cx="914400" cy="149682"/>
          </a:xfrm>
          <a:prstGeom prst="rect">
            <a:avLst/>
          </a:prstGeom>
          <a:noFill/>
        </p:spPr>
        <p:txBody>
          <a:bodyPr wrap="none" lIns="0" tIns="0" rIns="0" bIns="0" rtlCol="0">
            <a:noAutofit/>
          </a:bodyPr>
          <a:lstStyle/>
          <a:p>
            <a:pPr algn="l" defTabSz="228600">
              <a:spcAft>
                <a:spcPts val="1200"/>
              </a:spcAft>
            </a:pPr>
            <a:r>
              <a:rPr lang="es-ES_tradnl" sz="1000" noProof="0" dirty="0"/>
              <a:t>S²SQL + ELECTRA</a:t>
            </a:r>
          </a:p>
          <a:p>
            <a:pPr algn="l" defTabSz="228600">
              <a:spcAft>
                <a:spcPts val="1200"/>
              </a:spcAft>
            </a:pPr>
            <a:endParaRPr lang="es-ES" sz="1000" noProof="0" dirty="0"/>
          </a:p>
        </p:txBody>
      </p:sp>
      <p:sp>
        <p:nvSpPr>
          <p:cNvPr id="80" name="Oval 79">
            <a:extLst>
              <a:ext uri="{FF2B5EF4-FFF2-40B4-BE49-F238E27FC236}">
                <a16:creationId xmlns:a16="http://schemas.microsoft.com/office/drawing/2014/main" id="{632AB0D0-3586-4AC6-BB5A-21F130045BB6}"/>
              </a:ext>
            </a:extLst>
          </p:cNvPr>
          <p:cNvSpPr/>
          <p:nvPr/>
        </p:nvSpPr>
        <p:spPr>
          <a:xfrm>
            <a:off x="8938166" y="5152122"/>
            <a:ext cx="225221" cy="2153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t>5</a:t>
            </a:r>
            <a:endParaRPr lang="es-ES" sz="1200" err="1"/>
          </a:p>
        </p:txBody>
      </p:sp>
      <p:sp>
        <p:nvSpPr>
          <p:cNvPr id="81" name="Oval 80">
            <a:extLst>
              <a:ext uri="{FF2B5EF4-FFF2-40B4-BE49-F238E27FC236}">
                <a16:creationId xmlns:a16="http://schemas.microsoft.com/office/drawing/2014/main" id="{257B9BE2-1B87-4AF5-A2E3-0705F24E04ED}"/>
              </a:ext>
            </a:extLst>
          </p:cNvPr>
          <p:cNvSpPr/>
          <p:nvPr/>
        </p:nvSpPr>
        <p:spPr>
          <a:xfrm>
            <a:off x="6319921" y="5475418"/>
            <a:ext cx="225221" cy="2153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a:t>4</a:t>
            </a:r>
            <a:endParaRPr lang="es-ES" sz="1200" err="1"/>
          </a:p>
        </p:txBody>
      </p:sp>
      <p:sp>
        <p:nvSpPr>
          <p:cNvPr id="83" name="Oval 82">
            <a:extLst>
              <a:ext uri="{FF2B5EF4-FFF2-40B4-BE49-F238E27FC236}">
                <a16:creationId xmlns:a16="http://schemas.microsoft.com/office/drawing/2014/main" id="{9FB20D24-1FA8-4523-8B2C-0E75BFDBB8DB}"/>
              </a:ext>
            </a:extLst>
          </p:cNvPr>
          <p:cNvSpPr/>
          <p:nvPr/>
        </p:nvSpPr>
        <p:spPr>
          <a:xfrm>
            <a:off x="8938166" y="5496144"/>
            <a:ext cx="225221" cy="2153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200" dirty="0"/>
              <a:t>6</a:t>
            </a:r>
            <a:endParaRPr lang="es-ES" sz="1200" dirty="0"/>
          </a:p>
        </p:txBody>
      </p:sp>
      <p:sp>
        <p:nvSpPr>
          <p:cNvPr id="68" name="Oval 67">
            <a:extLst>
              <a:ext uri="{FF2B5EF4-FFF2-40B4-BE49-F238E27FC236}">
                <a16:creationId xmlns:a16="http://schemas.microsoft.com/office/drawing/2014/main" id="{A61A6958-8ECA-42D4-9527-0D7A4A5166B3}"/>
              </a:ext>
            </a:extLst>
          </p:cNvPr>
          <p:cNvSpPr/>
          <p:nvPr/>
        </p:nvSpPr>
        <p:spPr>
          <a:xfrm>
            <a:off x="8749771" y="6117938"/>
            <a:ext cx="156538" cy="149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ES_tradnl" sz="1000" dirty="0">
                <a:solidFill>
                  <a:schemeClr val="bg1"/>
                </a:solidFill>
              </a:rPr>
              <a:t>6</a:t>
            </a:r>
            <a:endParaRPr lang="es-ES" sz="1000" dirty="0">
              <a:solidFill>
                <a:schemeClr val="bg1"/>
              </a:solidFill>
            </a:endParaRPr>
          </a:p>
        </p:txBody>
      </p:sp>
      <p:sp>
        <p:nvSpPr>
          <p:cNvPr id="82" name="TextBox 81">
            <a:extLst>
              <a:ext uri="{FF2B5EF4-FFF2-40B4-BE49-F238E27FC236}">
                <a16:creationId xmlns:a16="http://schemas.microsoft.com/office/drawing/2014/main" id="{4708AEAB-79CA-4874-BF57-EA729FF9372A}"/>
              </a:ext>
            </a:extLst>
          </p:cNvPr>
          <p:cNvSpPr txBox="1"/>
          <p:nvPr/>
        </p:nvSpPr>
        <p:spPr>
          <a:xfrm>
            <a:off x="8957459" y="6118850"/>
            <a:ext cx="914400" cy="147455"/>
          </a:xfrm>
          <a:prstGeom prst="rect">
            <a:avLst/>
          </a:prstGeom>
          <a:noFill/>
        </p:spPr>
        <p:txBody>
          <a:bodyPr wrap="none" lIns="0" tIns="0" rIns="0" bIns="0" rtlCol="0">
            <a:noAutofit/>
          </a:bodyPr>
          <a:lstStyle/>
          <a:p>
            <a:pPr algn="l" defTabSz="228600">
              <a:spcAft>
                <a:spcPts val="1200"/>
              </a:spcAft>
            </a:pPr>
            <a:r>
              <a:rPr lang="es-ES_tradnl" sz="1000" noProof="0" dirty="0"/>
              <a:t>T5-3B+PICARD</a:t>
            </a:r>
          </a:p>
          <a:p>
            <a:pPr algn="l" defTabSz="228600">
              <a:spcAft>
                <a:spcPts val="1200"/>
              </a:spcAft>
            </a:pPr>
            <a:endParaRPr lang="es-ES" sz="1000" noProof="0" dirty="0"/>
          </a:p>
        </p:txBody>
      </p:sp>
      <p:sp>
        <p:nvSpPr>
          <p:cNvPr id="5" name="TextBox 4">
            <a:extLst>
              <a:ext uri="{FF2B5EF4-FFF2-40B4-BE49-F238E27FC236}">
                <a16:creationId xmlns:a16="http://schemas.microsoft.com/office/drawing/2014/main" id="{E5E5481B-C60E-4F90-865D-FE1A36795A79}"/>
              </a:ext>
            </a:extLst>
          </p:cNvPr>
          <p:cNvSpPr txBox="1"/>
          <p:nvPr/>
        </p:nvSpPr>
        <p:spPr>
          <a:xfrm>
            <a:off x="4279563" y="6594713"/>
            <a:ext cx="2460275" cy="263287"/>
          </a:xfrm>
          <a:prstGeom prst="rect">
            <a:avLst/>
          </a:prstGeom>
          <a:noFill/>
        </p:spPr>
        <p:txBody>
          <a:bodyPr wrap="square" lIns="0" tIns="0" rIns="0" bIns="0" rtlCol="0">
            <a:noAutofit/>
          </a:bodyPr>
          <a:lstStyle/>
          <a:p>
            <a:pPr algn="l" defTabSz="228600">
              <a:spcAft>
                <a:spcPts val="1200"/>
              </a:spcAft>
            </a:pPr>
            <a:r>
              <a:rPr lang="es-ES_tradnl" sz="800" dirty="0">
                <a:solidFill>
                  <a:schemeClr val="bg1">
                    <a:lumMod val="50000"/>
                  </a:schemeClr>
                </a:solidFill>
              </a:rPr>
              <a:t>* </a:t>
            </a:r>
            <a:r>
              <a:rPr lang="es-ES_tradnl" sz="800" dirty="0" err="1">
                <a:solidFill>
                  <a:schemeClr val="bg1">
                    <a:lumMod val="50000"/>
                  </a:schemeClr>
                </a:solidFill>
              </a:rPr>
              <a:t>Exact</a:t>
            </a:r>
            <a:r>
              <a:rPr lang="es-ES_tradnl" sz="800" dirty="0">
                <a:solidFill>
                  <a:schemeClr val="bg1">
                    <a:lumMod val="50000"/>
                  </a:schemeClr>
                </a:solidFill>
              </a:rPr>
              <a:t> </a:t>
            </a:r>
            <a:r>
              <a:rPr lang="es-ES_tradnl" sz="800" dirty="0" err="1">
                <a:solidFill>
                  <a:schemeClr val="bg1">
                    <a:lumMod val="50000"/>
                  </a:schemeClr>
                </a:solidFill>
              </a:rPr>
              <a:t>number</a:t>
            </a:r>
            <a:r>
              <a:rPr lang="es-ES_tradnl" sz="800" dirty="0">
                <a:solidFill>
                  <a:schemeClr val="bg1">
                    <a:lumMod val="50000"/>
                  </a:schemeClr>
                </a:solidFill>
              </a:rPr>
              <a:t> </a:t>
            </a:r>
            <a:r>
              <a:rPr lang="es-ES_tradnl" sz="800" dirty="0" err="1">
                <a:solidFill>
                  <a:schemeClr val="bg1">
                    <a:lumMod val="50000"/>
                  </a:schemeClr>
                </a:solidFill>
              </a:rPr>
              <a:t>of</a:t>
            </a:r>
            <a:r>
              <a:rPr lang="es-ES_tradnl" sz="800" dirty="0">
                <a:solidFill>
                  <a:schemeClr val="bg1">
                    <a:lumMod val="50000"/>
                  </a:schemeClr>
                </a:solidFill>
              </a:rPr>
              <a:t> test </a:t>
            </a:r>
            <a:r>
              <a:rPr lang="es-ES_tradnl" sz="800" dirty="0" err="1">
                <a:solidFill>
                  <a:schemeClr val="bg1">
                    <a:lumMod val="50000"/>
                  </a:schemeClr>
                </a:solidFill>
              </a:rPr>
              <a:t>queries</a:t>
            </a:r>
            <a:r>
              <a:rPr lang="es-ES_tradnl" sz="800" dirty="0">
                <a:solidFill>
                  <a:schemeClr val="bg1">
                    <a:lumMod val="50000"/>
                  </a:schemeClr>
                </a:solidFill>
              </a:rPr>
              <a:t> </a:t>
            </a:r>
            <a:r>
              <a:rPr lang="es-ES_tradnl" sz="800" dirty="0" err="1">
                <a:solidFill>
                  <a:schemeClr val="bg1">
                    <a:lumMod val="50000"/>
                  </a:schemeClr>
                </a:solidFill>
              </a:rPr>
              <a:t>is</a:t>
            </a:r>
            <a:r>
              <a:rPr lang="es-ES_tradnl" sz="800" dirty="0">
                <a:solidFill>
                  <a:schemeClr val="bg1">
                    <a:lumMod val="50000"/>
                  </a:schemeClr>
                </a:solidFill>
              </a:rPr>
              <a:t> </a:t>
            </a:r>
            <a:r>
              <a:rPr lang="es-ES_tradnl" sz="800" dirty="0" err="1">
                <a:solidFill>
                  <a:schemeClr val="bg1">
                    <a:lumMod val="50000"/>
                  </a:schemeClr>
                </a:solidFill>
              </a:rPr>
              <a:t>not</a:t>
            </a:r>
            <a:r>
              <a:rPr lang="es-ES_tradnl" sz="800" dirty="0">
                <a:solidFill>
                  <a:schemeClr val="bg1">
                    <a:lumMod val="50000"/>
                  </a:schemeClr>
                </a:solidFill>
              </a:rPr>
              <a:t> </a:t>
            </a:r>
            <a:r>
              <a:rPr lang="es-ES_tradnl" sz="800" dirty="0" err="1">
                <a:solidFill>
                  <a:schemeClr val="bg1">
                    <a:lumMod val="50000"/>
                  </a:schemeClr>
                </a:solidFill>
              </a:rPr>
              <a:t>provided</a:t>
            </a:r>
            <a:endParaRPr lang="es-ES" sz="800" noProof="0" dirty="0">
              <a:solidFill>
                <a:schemeClr val="bg1">
                  <a:lumMod val="50000"/>
                </a:schemeClr>
              </a:solidFill>
            </a:endParaRPr>
          </a:p>
        </p:txBody>
      </p:sp>
      <p:pic>
        <p:nvPicPr>
          <p:cNvPr id="84" name="Graphic 83" descr="Logarithmic Graph outline">
            <a:extLst>
              <a:ext uri="{FF2B5EF4-FFF2-40B4-BE49-F238E27FC236}">
                <a16:creationId xmlns:a16="http://schemas.microsoft.com/office/drawing/2014/main" id="{7CBB3550-CF88-41B1-B3BA-04D5C8EDC0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66323" y="2653654"/>
            <a:ext cx="698769" cy="698769"/>
          </a:xfrm>
          <a:prstGeom prst="rect">
            <a:avLst/>
          </a:prstGeom>
        </p:spPr>
      </p:pic>
      <p:pic>
        <p:nvPicPr>
          <p:cNvPr id="85" name="Graphic 84" descr="Programmer female outline">
            <a:extLst>
              <a:ext uri="{FF2B5EF4-FFF2-40B4-BE49-F238E27FC236}">
                <a16:creationId xmlns:a16="http://schemas.microsoft.com/office/drawing/2014/main" id="{38A19103-4DA4-4AC1-A664-429C1C2694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83993" y="4429887"/>
            <a:ext cx="698769" cy="698769"/>
          </a:xfrm>
          <a:prstGeom prst="rect">
            <a:avLst/>
          </a:prstGeom>
        </p:spPr>
      </p:pic>
      <p:sp>
        <p:nvSpPr>
          <p:cNvPr id="86" name="TextBox 85">
            <a:extLst>
              <a:ext uri="{FF2B5EF4-FFF2-40B4-BE49-F238E27FC236}">
                <a16:creationId xmlns:a16="http://schemas.microsoft.com/office/drawing/2014/main" id="{54E78848-A300-4163-8CA9-10490C398AB8}"/>
              </a:ext>
            </a:extLst>
          </p:cNvPr>
          <p:cNvSpPr txBox="1"/>
          <p:nvPr/>
        </p:nvSpPr>
        <p:spPr>
          <a:xfrm>
            <a:off x="10042429" y="1297666"/>
            <a:ext cx="2140416" cy="945354"/>
          </a:xfrm>
          <a:prstGeom prst="rect">
            <a:avLst/>
          </a:prstGeom>
          <a:noFill/>
        </p:spPr>
        <p:txBody>
          <a:bodyPr wrap="square" lIns="360000" tIns="0" rIns="360000" bIns="0" rtlCol="0">
            <a:noAutofit/>
          </a:bodyPr>
          <a:lstStyle/>
          <a:p>
            <a:pPr algn="ctr" defTabSz="228600">
              <a:spcAft>
                <a:spcPts val="1200"/>
              </a:spcAft>
            </a:pPr>
            <a:r>
              <a:rPr lang="es-ES_tradnl" sz="1400" b="1" noProof="0" dirty="0">
                <a:solidFill>
                  <a:schemeClr val="accent2"/>
                </a:solidFill>
              </a:rPr>
              <a:t>HIGH RESOLUTION RATES</a:t>
            </a:r>
            <a:endParaRPr lang="es-ES" sz="1400" b="1" noProof="0" dirty="0">
              <a:solidFill>
                <a:schemeClr val="accent2"/>
              </a:solidFill>
            </a:endParaRPr>
          </a:p>
        </p:txBody>
      </p:sp>
      <p:sp>
        <p:nvSpPr>
          <p:cNvPr id="87" name="TextBox 86">
            <a:extLst>
              <a:ext uri="{FF2B5EF4-FFF2-40B4-BE49-F238E27FC236}">
                <a16:creationId xmlns:a16="http://schemas.microsoft.com/office/drawing/2014/main" id="{F472EF6E-FEC8-4639-B641-D627DE33417D}"/>
              </a:ext>
            </a:extLst>
          </p:cNvPr>
          <p:cNvSpPr txBox="1"/>
          <p:nvPr/>
        </p:nvSpPr>
        <p:spPr>
          <a:xfrm>
            <a:off x="10051583" y="3388219"/>
            <a:ext cx="2140417" cy="790520"/>
          </a:xfrm>
          <a:prstGeom prst="rect">
            <a:avLst/>
          </a:prstGeom>
          <a:noFill/>
        </p:spPr>
        <p:txBody>
          <a:bodyPr wrap="square" lIns="360000" tIns="0" rIns="360000" bIns="0" rtlCol="0">
            <a:noAutofit/>
          </a:bodyPr>
          <a:lstStyle/>
          <a:p>
            <a:pPr algn="ctr" defTabSz="228600">
              <a:spcAft>
                <a:spcPts val="1200"/>
              </a:spcAft>
            </a:pPr>
            <a:r>
              <a:rPr lang="es-ES_tradnl" sz="1400" b="1" dirty="0">
                <a:solidFill>
                  <a:schemeClr val="accent2"/>
                </a:solidFill>
              </a:rPr>
              <a:t>HIGH ROBUSTNESS</a:t>
            </a:r>
            <a:endParaRPr lang="es-ES" sz="1400" b="1" noProof="0" dirty="0">
              <a:solidFill>
                <a:schemeClr val="accent2"/>
              </a:solidFill>
            </a:endParaRPr>
          </a:p>
        </p:txBody>
      </p:sp>
      <p:sp>
        <p:nvSpPr>
          <p:cNvPr id="88" name="TextBox 87">
            <a:extLst>
              <a:ext uri="{FF2B5EF4-FFF2-40B4-BE49-F238E27FC236}">
                <a16:creationId xmlns:a16="http://schemas.microsoft.com/office/drawing/2014/main" id="{400CA866-6923-496B-BDD4-18E56AAEED3A}"/>
              </a:ext>
            </a:extLst>
          </p:cNvPr>
          <p:cNvSpPr txBox="1"/>
          <p:nvPr/>
        </p:nvSpPr>
        <p:spPr>
          <a:xfrm>
            <a:off x="10051585" y="5237855"/>
            <a:ext cx="2140416" cy="1041219"/>
          </a:xfrm>
          <a:prstGeom prst="rect">
            <a:avLst/>
          </a:prstGeom>
          <a:solidFill>
            <a:schemeClr val="bg1"/>
          </a:solidFill>
        </p:spPr>
        <p:txBody>
          <a:bodyPr wrap="square" lIns="360000" tIns="0" rIns="360000" bIns="0" rtlCol="0">
            <a:noAutofit/>
          </a:bodyPr>
          <a:lstStyle/>
          <a:p>
            <a:pPr algn="ctr" defTabSz="228600">
              <a:spcAft>
                <a:spcPts val="1200"/>
              </a:spcAft>
            </a:pPr>
            <a:r>
              <a:rPr lang="es-ES_tradnl" sz="1400" b="1" noProof="0" dirty="0">
                <a:solidFill>
                  <a:schemeClr val="accent2"/>
                </a:solidFill>
              </a:rPr>
              <a:t>CONSIDERED FOR COMMERCIAL APPLICATIONS</a:t>
            </a:r>
            <a:endParaRPr lang="es-ES" sz="1400" b="1" noProof="0" dirty="0">
              <a:solidFill>
                <a:schemeClr val="accent2"/>
              </a:solidFill>
            </a:endParaRPr>
          </a:p>
        </p:txBody>
      </p:sp>
      <p:cxnSp>
        <p:nvCxnSpPr>
          <p:cNvPr id="90" name="Straight Connector 89">
            <a:extLst>
              <a:ext uri="{FF2B5EF4-FFF2-40B4-BE49-F238E27FC236}">
                <a16:creationId xmlns:a16="http://schemas.microsoft.com/office/drawing/2014/main" id="{B21704CC-7F22-4CCC-9667-A04F74A97D66}"/>
              </a:ext>
            </a:extLst>
          </p:cNvPr>
          <p:cNvCxnSpPr>
            <a:cxnSpLocks/>
          </p:cNvCxnSpPr>
          <p:nvPr/>
        </p:nvCxnSpPr>
        <p:spPr>
          <a:xfrm>
            <a:off x="4996289" y="2205129"/>
            <a:ext cx="478105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Graphic 41" descr="Left Brain outline">
            <a:extLst>
              <a:ext uri="{FF2B5EF4-FFF2-40B4-BE49-F238E27FC236}">
                <a16:creationId xmlns:a16="http://schemas.microsoft.com/office/drawing/2014/main" id="{613D7FE7-5A45-4762-A94C-3890FE108B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676178" y="451909"/>
            <a:ext cx="914400" cy="914400"/>
          </a:xfrm>
          <a:prstGeom prst="rect">
            <a:avLst/>
          </a:prstGeom>
        </p:spPr>
      </p:pic>
    </p:spTree>
    <p:extLst>
      <p:ext uri="{BB962C8B-B14F-4D97-AF65-F5344CB8AC3E}">
        <p14:creationId xmlns:p14="http://schemas.microsoft.com/office/powerpoint/2010/main" val="237569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C1B38C-352D-45E0-8391-95520F20BC28}"/>
              </a:ext>
            </a:extLst>
          </p:cNvPr>
          <p:cNvSpPr/>
          <p:nvPr/>
        </p:nvSpPr>
        <p:spPr>
          <a:xfrm>
            <a:off x="0" y="2059090"/>
            <a:ext cx="12192000" cy="39147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err="1"/>
          </a:p>
        </p:txBody>
      </p:sp>
      <p:sp>
        <p:nvSpPr>
          <p:cNvPr id="2" name="Title 1">
            <a:extLst>
              <a:ext uri="{FF2B5EF4-FFF2-40B4-BE49-F238E27FC236}">
                <a16:creationId xmlns:a16="http://schemas.microsoft.com/office/drawing/2014/main" id="{DDB3FAAF-B429-4CBC-8E73-AA76D1CC7CC3}"/>
              </a:ext>
            </a:extLst>
          </p:cNvPr>
          <p:cNvSpPr>
            <a:spLocks noGrp="1"/>
          </p:cNvSpPr>
          <p:nvPr>
            <p:ph type="title"/>
          </p:nvPr>
        </p:nvSpPr>
        <p:spPr/>
        <p:txBody>
          <a:bodyPr anchor="t">
            <a:normAutofit/>
          </a:bodyPr>
          <a:lstStyle/>
          <a:p>
            <a:r>
              <a:rPr lang="es-ES_tradnl" err="1"/>
              <a:t>Benefits</a:t>
            </a:r>
            <a:br>
              <a:rPr lang="es-ES_tradnl"/>
            </a:br>
            <a:r>
              <a:rPr lang="es-ES_tradnl" sz="2800" b="0" err="1">
                <a:solidFill>
                  <a:schemeClr val="accent1"/>
                </a:solidFill>
              </a:rPr>
              <a:t>How</a:t>
            </a:r>
            <a:r>
              <a:rPr lang="es-ES_tradnl" sz="2800" b="0">
                <a:solidFill>
                  <a:schemeClr val="accent1"/>
                </a:solidFill>
              </a:rPr>
              <a:t> AI </a:t>
            </a:r>
            <a:r>
              <a:rPr lang="es-ES_tradnl" sz="2800" b="0" err="1">
                <a:solidFill>
                  <a:schemeClr val="accent1"/>
                </a:solidFill>
              </a:rPr>
              <a:t>Pair</a:t>
            </a:r>
            <a:r>
              <a:rPr lang="es-ES_tradnl" sz="2800" b="0">
                <a:solidFill>
                  <a:schemeClr val="accent1"/>
                </a:solidFill>
              </a:rPr>
              <a:t> </a:t>
            </a:r>
            <a:r>
              <a:rPr lang="es-ES_tradnl" sz="2800" b="0" err="1">
                <a:solidFill>
                  <a:schemeClr val="accent1"/>
                </a:solidFill>
              </a:rPr>
              <a:t>Programming</a:t>
            </a:r>
            <a:r>
              <a:rPr lang="es-ES_tradnl" sz="2800" b="0">
                <a:solidFill>
                  <a:schemeClr val="accent1"/>
                </a:solidFill>
              </a:rPr>
              <a:t> </a:t>
            </a:r>
            <a:r>
              <a:rPr lang="es-ES_tradnl" sz="2800" b="0" err="1">
                <a:solidFill>
                  <a:schemeClr val="accent1"/>
                </a:solidFill>
              </a:rPr>
              <a:t>will</a:t>
            </a:r>
            <a:r>
              <a:rPr lang="es-ES_tradnl" sz="2800" b="0">
                <a:solidFill>
                  <a:schemeClr val="accent1"/>
                </a:solidFill>
              </a:rPr>
              <a:t> </a:t>
            </a:r>
            <a:r>
              <a:rPr lang="es-ES_tradnl" sz="2800" b="0" err="1">
                <a:solidFill>
                  <a:schemeClr val="accent1"/>
                </a:solidFill>
              </a:rPr>
              <a:t>impact</a:t>
            </a:r>
            <a:r>
              <a:rPr lang="es-ES_tradnl" sz="2800" b="0">
                <a:solidFill>
                  <a:schemeClr val="accent1"/>
                </a:solidFill>
              </a:rPr>
              <a:t> </a:t>
            </a:r>
            <a:r>
              <a:rPr lang="es-ES_tradnl" sz="2800" b="0" err="1">
                <a:solidFill>
                  <a:schemeClr val="accent1"/>
                </a:solidFill>
              </a:rPr>
              <a:t>business</a:t>
            </a:r>
            <a:r>
              <a:rPr lang="es-ES_tradnl" sz="2800" b="0">
                <a:solidFill>
                  <a:schemeClr val="accent1"/>
                </a:solidFill>
              </a:rPr>
              <a:t>?</a:t>
            </a:r>
            <a:endParaRPr lang="es-ES" sz="2800" b="0">
              <a:solidFill>
                <a:schemeClr val="accent1"/>
              </a:solidFill>
            </a:endParaRPr>
          </a:p>
        </p:txBody>
      </p:sp>
      <p:sp>
        <p:nvSpPr>
          <p:cNvPr id="3" name="Content Placeholder 2">
            <a:extLst>
              <a:ext uri="{FF2B5EF4-FFF2-40B4-BE49-F238E27FC236}">
                <a16:creationId xmlns:a16="http://schemas.microsoft.com/office/drawing/2014/main" id="{829CDF2D-AF33-4A11-9F8E-FDF014F3A302}"/>
              </a:ext>
            </a:extLst>
          </p:cNvPr>
          <p:cNvSpPr>
            <a:spLocks noGrp="1"/>
          </p:cNvSpPr>
          <p:nvPr>
            <p:ph sz="quarter" idx="10"/>
          </p:nvPr>
        </p:nvSpPr>
        <p:spPr>
          <a:xfrm>
            <a:off x="4628041" y="2924687"/>
            <a:ext cx="2592000" cy="2484438"/>
          </a:xfrm>
        </p:spPr>
        <p:txBody>
          <a:bodyPr>
            <a:noAutofit/>
          </a:bodyPr>
          <a:lstStyle/>
          <a:p>
            <a:r>
              <a:rPr lang="es-ES_tradnl" sz="1800" b="1" err="1"/>
              <a:t>Staffing</a:t>
            </a:r>
            <a:r>
              <a:rPr lang="es-ES_tradnl" sz="1800" b="1"/>
              <a:t> </a:t>
            </a:r>
            <a:r>
              <a:rPr lang="es-ES_tradnl" sz="1800" b="1" err="1"/>
              <a:t>of</a:t>
            </a:r>
            <a:r>
              <a:rPr lang="es-ES_tradnl" sz="1800" b="1"/>
              <a:t> non-</a:t>
            </a:r>
            <a:r>
              <a:rPr lang="es-ES_tradnl" sz="1800" b="1" err="1"/>
              <a:t>specialized</a:t>
            </a:r>
            <a:r>
              <a:rPr lang="es-ES_tradnl" sz="1800" b="1"/>
              <a:t> </a:t>
            </a:r>
            <a:r>
              <a:rPr lang="es-ES_tradnl" sz="1800" b="1" err="1"/>
              <a:t>developers</a:t>
            </a:r>
            <a:r>
              <a:rPr lang="es-ES_tradnl" sz="1800" b="1"/>
              <a:t>
</a:t>
            </a:r>
            <a:r>
              <a:rPr lang="en-US" sz="1200"/>
              <a:t>The lack of technical profiles for software development tasks can be solved by introducing non-specialized profiles for coding from natural language</a:t>
            </a:r>
            <a:endParaRPr lang="es-ES_tradnl" sz="1100"/>
          </a:p>
        </p:txBody>
      </p:sp>
      <p:pic>
        <p:nvPicPr>
          <p:cNvPr id="34" name="Graphic 33" descr="Lights On outline">
            <a:extLst>
              <a:ext uri="{FF2B5EF4-FFF2-40B4-BE49-F238E27FC236}">
                <a16:creationId xmlns:a16="http://schemas.microsoft.com/office/drawing/2014/main" id="{96B6AF52-A9DA-4AEA-8502-7D87AB253C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8041" y="2078140"/>
            <a:ext cx="731044" cy="731044"/>
          </a:xfrm>
          <a:prstGeom prst="rect">
            <a:avLst/>
          </a:prstGeom>
        </p:spPr>
      </p:pic>
      <p:grpSp>
        <p:nvGrpSpPr>
          <p:cNvPr id="6" name="Group 5">
            <a:extLst>
              <a:ext uri="{FF2B5EF4-FFF2-40B4-BE49-F238E27FC236}">
                <a16:creationId xmlns:a16="http://schemas.microsoft.com/office/drawing/2014/main" id="{C0E099A8-FDA9-4F5D-AC4F-18ABE8F8DE4E}"/>
              </a:ext>
            </a:extLst>
          </p:cNvPr>
          <p:cNvGrpSpPr/>
          <p:nvPr/>
        </p:nvGrpSpPr>
        <p:grpSpPr>
          <a:xfrm>
            <a:off x="1419225" y="2078140"/>
            <a:ext cx="2729049" cy="3741635"/>
            <a:chOff x="1419225" y="2078140"/>
            <a:chExt cx="2729049" cy="3741635"/>
          </a:xfrm>
        </p:grpSpPr>
        <p:pic>
          <p:nvPicPr>
            <p:cNvPr id="40" name="Graphic 39" descr="Single gear outline">
              <a:extLst>
                <a:ext uri="{FF2B5EF4-FFF2-40B4-BE49-F238E27FC236}">
                  <a16:creationId xmlns:a16="http://schemas.microsoft.com/office/drawing/2014/main" id="{E0745481-BB89-48D7-B13A-CD631FD263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19225" y="2078140"/>
              <a:ext cx="731044" cy="731044"/>
            </a:xfrm>
            <a:prstGeom prst="rect">
              <a:avLst/>
            </a:prstGeom>
          </p:spPr>
        </p:pic>
        <p:sp>
          <p:nvSpPr>
            <p:cNvPr id="7" name="Content Placeholder 2">
              <a:extLst>
                <a:ext uri="{FF2B5EF4-FFF2-40B4-BE49-F238E27FC236}">
                  <a16:creationId xmlns:a16="http://schemas.microsoft.com/office/drawing/2014/main" id="{0C1020DB-0FAA-423C-B05A-6CA5CAF662B2}"/>
                </a:ext>
              </a:extLst>
            </p:cNvPr>
            <p:cNvSpPr txBox="1">
              <a:spLocks/>
            </p:cNvSpPr>
            <p:nvPr/>
          </p:nvSpPr>
          <p:spPr>
            <a:xfrm>
              <a:off x="1556274" y="2924687"/>
              <a:ext cx="2592000" cy="2895088"/>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s-ES_tradnl" sz="1800" b="1" dirty="0" err="1"/>
                <a:t>Development</a:t>
              </a:r>
              <a:r>
                <a:rPr lang="es-ES_tradnl" sz="1800" b="1" dirty="0"/>
                <a:t> </a:t>
              </a:r>
              <a:r>
                <a:rPr lang="es-ES_tradnl" sz="1800" b="1" dirty="0" err="1"/>
                <a:t>effort</a:t>
              </a:r>
              <a:r>
                <a:rPr lang="es-ES_tradnl" sz="1800" b="1" dirty="0"/>
                <a:t> </a:t>
              </a:r>
              <a:r>
                <a:rPr lang="es-ES_tradnl" sz="1800" b="1" dirty="0" err="1"/>
                <a:t>reduction</a:t>
              </a:r>
              <a:endParaRPr lang="es-ES_tradnl" sz="1800" b="1" dirty="0"/>
            </a:p>
            <a:p>
              <a:r>
                <a:rPr lang="en-US" sz="1200" dirty="0"/>
                <a:t>The cost of building software is reduced promoted by:</a:t>
              </a:r>
            </a:p>
            <a:p>
              <a:pPr marL="285750" indent="-285750">
                <a:spcAft>
                  <a:spcPts val="600"/>
                </a:spcAft>
                <a:buFont typeface="Arial" panose="020B0604020202020204" pitchFamily="34" charset="0"/>
                <a:buChar char="•"/>
              </a:pPr>
              <a:r>
                <a:rPr lang="en-US" sz="1200" dirty="0"/>
                <a:t>Automatic code generation:</a:t>
              </a:r>
            </a:p>
            <a:p>
              <a:pPr marL="514350" lvl="1" indent="-285750">
                <a:spcAft>
                  <a:spcPts val="600"/>
                </a:spcAft>
                <a:buFont typeface="Graphik" panose="020B0503030202060203" pitchFamily="34" charset="0"/>
                <a:buChar char="—"/>
              </a:pPr>
              <a:r>
                <a:rPr lang="en-US" sz="1200" dirty="0"/>
                <a:t>General applications</a:t>
              </a:r>
            </a:p>
            <a:p>
              <a:pPr marL="514350" lvl="1" indent="-285750">
                <a:spcAft>
                  <a:spcPts val="600"/>
                </a:spcAft>
                <a:buFont typeface="Graphik" panose="020B0503030202060203" pitchFamily="34" charset="0"/>
                <a:buChar char="—"/>
              </a:pPr>
              <a:r>
                <a:rPr lang="en-US" sz="1200" dirty="0"/>
                <a:t>Testing applications</a:t>
              </a:r>
            </a:p>
            <a:p>
              <a:pPr marL="514350" lvl="1" indent="-285750">
                <a:spcAft>
                  <a:spcPts val="600"/>
                </a:spcAft>
                <a:buFont typeface="Graphik" panose="020B0503030202060203" pitchFamily="34" charset="0"/>
                <a:buChar char="—"/>
              </a:pPr>
              <a:r>
                <a:rPr lang="en-US" sz="1200" dirty="0"/>
                <a:t>Code migration</a:t>
              </a:r>
            </a:p>
            <a:p>
              <a:pPr marL="171450" indent="-171450">
                <a:spcAft>
                  <a:spcPts val="600"/>
                </a:spcAft>
                <a:buFont typeface="Arial" panose="020B0604020202020204" pitchFamily="34" charset="0"/>
                <a:buChar char="•"/>
              </a:pPr>
              <a:r>
                <a:rPr lang="en-US" sz="1200" dirty="0"/>
                <a:t>Reduced code review needs</a:t>
              </a:r>
              <a:endParaRPr lang="es-ES_tradnl" sz="1200" dirty="0"/>
            </a:p>
          </p:txBody>
        </p:sp>
      </p:grpSp>
      <p:grpSp>
        <p:nvGrpSpPr>
          <p:cNvPr id="5" name="Group 4">
            <a:extLst>
              <a:ext uri="{FF2B5EF4-FFF2-40B4-BE49-F238E27FC236}">
                <a16:creationId xmlns:a16="http://schemas.microsoft.com/office/drawing/2014/main" id="{5CB5623B-78E0-4F59-A517-FEE27AE81144}"/>
              </a:ext>
            </a:extLst>
          </p:cNvPr>
          <p:cNvGrpSpPr/>
          <p:nvPr/>
        </p:nvGrpSpPr>
        <p:grpSpPr>
          <a:xfrm>
            <a:off x="7718858" y="2078140"/>
            <a:ext cx="2592000" cy="3330985"/>
            <a:chOff x="7356908" y="2078140"/>
            <a:chExt cx="2592000" cy="3330985"/>
          </a:xfrm>
        </p:grpSpPr>
        <p:pic>
          <p:nvPicPr>
            <p:cNvPr id="30" name="Graphic 29" descr="Telescope outline">
              <a:extLst>
                <a:ext uri="{FF2B5EF4-FFF2-40B4-BE49-F238E27FC236}">
                  <a16:creationId xmlns:a16="http://schemas.microsoft.com/office/drawing/2014/main" id="{CBCB8602-E109-4641-B704-5D0AECD8A8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56908" y="2078140"/>
              <a:ext cx="731044" cy="731044"/>
            </a:xfrm>
            <a:prstGeom prst="rect">
              <a:avLst/>
            </a:prstGeom>
          </p:spPr>
        </p:pic>
        <p:sp>
          <p:nvSpPr>
            <p:cNvPr id="8" name="Content Placeholder 2">
              <a:extLst>
                <a:ext uri="{FF2B5EF4-FFF2-40B4-BE49-F238E27FC236}">
                  <a16:creationId xmlns:a16="http://schemas.microsoft.com/office/drawing/2014/main" id="{AB26C2AF-D156-42EC-B2E6-E44DA32A05AB}"/>
                </a:ext>
              </a:extLst>
            </p:cNvPr>
            <p:cNvSpPr txBox="1">
              <a:spLocks/>
            </p:cNvSpPr>
            <p:nvPr/>
          </p:nvSpPr>
          <p:spPr>
            <a:xfrm>
              <a:off x="7356908" y="2924687"/>
              <a:ext cx="2592000" cy="2484438"/>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sz="1800" b="1"/>
                <a:t>Alternative solutions to the same problem
</a:t>
              </a:r>
              <a:r>
                <a:rPr lang="en-US" sz="1200"/>
                <a:t>For a given problem, new ways of solving it can be generated by presenting to the developer more optimized, robust or idiomatic solutions</a:t>
              </a:r>
              <a:r>
                <a:rPr lang="en-US" sz="1100"/>
                <a:t>
</a:t>
              </a:r>
              <a:endParaRPr lang="es-ES" sz="1800"/>
            </a:p>
          </p:txBody>
        </p:sp>
      </p:grpSp>
    </p:spTree>
    <p:extLst>
      <p:ext uri="{BB962C8B-B14F-4D97-AF65-F5344CB8AC3E}">
        <p14:creationId xmlns:p14="http://schemas.microsoft.com/office/powerpoint/2010/main" val="11618758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tOiKLwwaCEWynAN2CGt5o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OiKLwwaCEWynAN2CGt5oA"/>
</p:tagLst>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CoreTemplate_Graphik_100820" id="{49DBA5FE-D7D0-7E4B-91FA-5CF7CE14D163}" vid="{DBC2176E-0E90-094E-B41E-2DF55F5048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3B9EEAFBBEA04B9487748478AE5B10" ma:contentTypeVersion="2" ma:contentTypeDescription="Create a new document." ma:contentTypeScope="" ma:versionID="ebb565478e7a1a3dcf1a59c51a5398bd">
  <xsd:schema xmlns:xsd="http://www.w3.org/2001/XMLSchema" xmlns:xs="http://www.w3.org/2001/XMLSchema" xmlns:p="http://schemas.microsoft.com/office/2006/metadata/properties" xmlns:ns2="5510ff2d-8d0f-4297-b81e-8a882641c805" targetNamespace="http://schemas.microsoft.com/office/2006/metadata/properties" ma:root="true" ma:fieldsID="80d6de3423dfd00089fa99a8de6af579" ns2:_="">
    <xsd:import namespace="5510ff2d-8d0f-4297-b81e-8a882641c80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10ff2d-8d0f-4297-b81e-8a882641c8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BFFC05-B2F6-4CED-BE65-F75B1EB7AD7B}">
  <ds:schemaRefs>
    <ds:schemaRef ds:uri="http://schemas.openxmlformats.org/package/2006/metadata/core-properties"/>
    <ds:schemaRef ds:uri="http://purl.org/dc/terms/"/>
    <ds:schemaRef ds:uri="http://schemas.microsoft.com/office/2006/documentManagement/types"/>
    <ds:schemaRef ds:uri="http://purl.org/dc/elements/1.1/"/>
    <ds:schemaRef ds:uri="http://www.w3.org/XML/1998/namespace"/>
    <ds:schemaRef ds:uri="http://schemas.microsoft.com/office/infopath/2007/PartnerControls"/>
    <ds:schemaRef ds:uri="f091e99a-e9be-4ffd-ae87-203ed50ccc4e"/>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AFD9F8D-213F-4D8C-9AFD-2F32EF048848}"/>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2148</TotalTime>
  <Words>2929</Words>
  <Application>Microsoft Office PowerPoint</Application>
  <PresentationFormat>Widescreen</PresentationFormat>
  <Paragraphs>456</Paragraphs>
  <Slides>17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Elephant</vt:lpstr>
      <vt:lpstr>Graphik</vt:lpstr>
      <vt:lpstr>Graphik Light</vt:lpstr>
      <vt:lpstr>GT Sectra Fine</vt:lpstr>
      <vt:lpstr>Symbol</vt:lpstr>
      <vt:lpstr>System Font</vt:lpstr>
      <vt:lpstr>Wingdings</vt:lpstr>
      <vt:lpstr>Office Theme</vt:lpstr>
      <vt:lpstr>AI Pair Programming Text-to-Code</vt:lpstr>
      <vt:lpstr>Context Why are we here?</vt:lpstr>
      <vt:lpstr>Definition What is AI Pair Programming?</vt:lpstr>
      <vt:lpstr>Examples What would it look like?</vt:lpstr>
      <vt:lpstr>What is going on  In the text-to-code space </vt:lpstr>
      <vt:lpstr>Ecosystem Models and datasets for general purpose programming languages</vt:lpstr>
      <vt:lpstr>Ecosystem  Models and datasets for SQL</vt:lpstr>
      <vt:lpstr>State of the Art</vt:lpstr>
      <vt:lpstr>Benefits How AI Pair Programming will impact business?</vt:lpstr>
      <vt:lpstr>Benefits Cost reduction in coding</vt:lpstr>
      <vt:lpstr>PoC Approach &amp; Scope</vt:lpstr>
      <vt:lpstr>Plan</vt:lpstr>
      <vt:lpstr>Team</vt:lpstr>
      <vt:lpstr>Economic Estimation</vt:lpstr>
      <vt:lpstr>Additional needs</vt:lpstr>
      <vt:lpstr>PowerPoint Presentation</vt:lpstr>
      <vt:lpstr>State of the Art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this template</dc:title>
  <dc:creator>Cegarra, Gerard</dc:creator>
  <cp:lastModifiedBy>Cegarra, Gerard</cp:lastModifiedBy>
  <cp:revision>25</cp:revision>
  <dcterms:created xsi:type="dcterms:W3CDTF">2022-03-22T08:27:30Z</dcterms:created>
  <dcterms:modified xsi:type="dcterms:W3CDTF">2022-06-10T07:16:42Z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0x010100B73B9EEAFBBEA04B9487748478AE5B10</vt:lpwstr>
  </property>
</Properties>
</file>